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61" r:id="rId5"/>
    <p:sldId id="262" r:id="rId6"/>
    <p:sldId id="263" r:id="rId7"/>
    <p:sldId id="264" r:id="rId8"/>
    <p:sldId id="266" r:id="rId9"/>
    <p:sldId id="267" r:id="rId10"/>
    <p:sldId id="265" r:id="rId11"/>
    <p:sldId id="274" r:id="rId12"/>
    <p:sldId id="270" r:id="rId13"/>
    <p:sldId id="268" r:id="rId14"/>
    <p:sldId id="273" r:id="rId15"/>
    <p:sldId id="269" r:id="rId16"/>
    <p:sldId id="271"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075" autoAdjust="0"/>
  </p:normalViewPr>
  <p:slideViewPr>
    <p:cSldViewPr snapToGrid="0" snapToObjects="1">
      <p:cViewPr>
        <p:scale>
          <a:sx n="150" d="100"/>
          <a:sy n="150" d="100"/>
        </p:scale>
        <p:origin x="-80"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F76E76-1E3D-A546-B876-86646C0D885C}" type="datetimeFigureOut">
              <a:rPr lang="en-US" smtClean="0"/>
              <a:t>10/19/14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E4F5CC-0772-EA4E-B764-7FFAEFDA1E24}" type="slidenum">
              <a:rPr lang="en-US" smtClean="0"/>
              <a:t>‹#›</a:t>
            </a:fld>
            <a:endParaRPr lang="en-US"/>
          </a:p>
        </p:txBody>
      </p:sp>
    </p:spTree>
    <p:extLst>
      <p:ext uri="{BB962C8B-B14F-4D97-AF65-F5344CB8AC3E}">
        <p14:creationId xmlns:p14="http://schemas.microsoft.com/office/powerpoint/2010/main" val="3927202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F76E76-1E3D-A546-B876-86646C0D885C}" type="datetimeFigureOut">
              <a:rPr lang="en-US" smtClean="0"/>
              <a:t>10/19/14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E4F5CC-0772-EA4E-B764-7FFAEFDA1E24}" type="slidenum">
              <a:rPr lang="en-US" smtClean="0"/>
              <a:t>‹#›</a:t>
            </a:fld>
            <a:endParaRPr lang="en-US"/>
          </a:p>
        </p:txBody>
      </p:sp>
    </p:spTree>
    <p:extLst>
      <p:ext uri="{BB962C8B-B14F-4D97-AF65-F5344CB8AC3E}">
        <p14:creationId xmlns:p14="http://schemas.microsoft.com/office/powerpoint/2010/main" val="3662786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F76E76-1E3D-A546-B876-86646C0D885C}" type="datetimeFigureOut">
              <a:rPr lang="en-US" smtClean="0"/>
              <a:t>10/19/14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E4F5CC-0772-EA4E-B764-7FFAEFDA1E24}" type="slidenum">
              <a:rPr lang="en-US" smtClean="0"/>
              <a:t>‹#›</a:t>
            </a:fld>
            <a:endParaRPr lang="en-US"/>
          </a:p>
        </p:txBody>
      </p:sp>
    </p:spTree>
    <p:extLst>
      <p:ext uri="{BB962C8B-B14F-4D97-AF65-F5344CB8AC3E}">
        <p14:creationId xmlns:p14="http://schemas.microsoft.com/office/powerpoint/2010/main" val="3649403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F76E76-1E3D-A546-B876-86646C0D885C}" type="datetimeFigureOut">
              <a:rPr lang="en-US" smtClean="0"/>
              <a:t>10/19/14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E4F5CC-0772-EA4E-B764-7FFAEFDA1E24}" type="slidenum">
              <a:rPr lang="en-US" smtClean="0"/>
              <a:t>‹#›</a:t>
            </a:fld>
            <a:endParaRPr lang="en-US"/>
          </a:p>
        </p:txBody>
      </p:sp>
    </p:spTree>
    <p:extLst>
      <p:ext uri="{BB962C8B-B14F-4D97-AF65-F5344CB8AC3E}">
        <p14:creationId xmlns:p14="http://schemas.microsoft.com/office/powerpoint/2010/main" val="3349882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F76E76-1E3D-A546-B876-86646C0D885C}" type="datetimeFigureOut">
              <a:rPr lang="en-US" smtClean="0"/>
              <a:t>10/19/14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E4F5CC-0772-EA4E-B764-7FFAEFDA1E24}" type="slidenum">
              <a:rPr lang="en-US" smtClean="0"/>
              <a:t>‹#›</a:t>
            </a:fld>
            <a:endParaRPr lang="en-US"/>
          </a:p>
        </p:txBody>
      </p:sp>
    </p:spTree>
    <p:extLst>
      <p:ext uri="{BB962C8B-B14F-4D97-AF65-F5344CB8AC3E}">
        <p14:creationId xmlns:p14="http://schemas.microsoft.com/office/powerpoint/2010/main" val="1546068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F76E76-1E3D-A546-B876-86646C0D885C}" type="datetimeFigureOut">
              <a:rPr lang="en-US" smtClean="0"/>
              <a:t>10/19/14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E4F5CC-0772-EA4E-B764-7FFAEFDA1E24}" type="slidenum">
              <a:rPr lang="en-US" smtClean="0"/>
              <a:t>‹#›</a:t>
            </a:fld>
            <a:endParaRPr lang="en-US"/>
          </a:p>
        </p:txBody>
      </p:sp>
    </p:spTree>
    <p:extLst>
      <p:ext uri="{BB962C8B-B14F-4D97-AF65-F5344CB8AC3E}">
        <p14:creationId xmlns:p14="http://schemas.microsoft.com/office/powerpoint/2010/main" val="1160993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F76E76-1E3D-A546-B876-86646C0D885C}" type="datetimeFigureOut">
              <a:rPr lang="en-US" smtClean="0"/>
              <a:t>10/19/14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E4F5CC-0772-EA4E-B764-7FFAEFDA1E24}" type="slidenum">
              <a:rPr lang="en-US" smtClean="0"/>
              <a:t>‹#›</a:t>
            </a:fld>
            <a:endParaRPr lang="en-US"/>
          </a:p>
        </p:txBody>
      </p:sp>
    </p:spTree>
    <p:extLst>
      <p:ext uri="{BB962C8B-B14F-4D97-AF65-F5344CB8AC3E}">
        <p14:creationId xmlns:p14="http://schemas.microsoft.com/office/powerpoint/2010/main" val="1381579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F76E76-1E3D-A546-B876-86646C0D885C}" type="datetimeFigureOut">
              <a:rPr lang="en-US" smtClean="0"/>
              <a:t>10/19/14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E4F5CC-0772-EA4E-B764-7FFAEFDA1E24}" type="slidenum">
              <a:rPr lang="en-US" smtClean="0"/>
              <a:t>‹#›</a:t>
            </a:fld>
            <a:endParaRPr lang="en-US"/>
          </a:p>
        </p:txBody>
      </p:sp>
    </p:spTree>
    <p:extLst>
      <p:ext uri="{BB962C8B-B14F-4D97-AF65-F5344CB8AC3E}">
        <p14:creationId xmlns:p14="http://schemas.microsoft.com/office/powerpoint/2010/main" val="2162722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F76E76-1E3D-A546-B876-86646C0D885C}" type="datetimeFigureOut">
              <a:rPr lang="en-US" smtClean="0"/>
              <a:t>10/19/14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E4F5CC-0772-EA4E-B764-7FFAEFDA1E24}" type="slidenum">
              <a:rPr lang="en-US" smtClean="0"/>
              <a:t>‹#›</a:t>
            </a:fld>
            <a:endParaRPr lang="en-US"/>
          </a:p>
        </p:txBody>
      </p:sp>
    </p:spTree>
    <p:extLst>
      <p:ext uri="{BB962C8B-B14F-4D97-AF65-F5344CB8AC3E}">
        <p14:creationId xmlns:p14="http://schemas.microsoft.com/office/powerpoint/2010/main" val="2264159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F76E76-1E3D-A546-B876-86646C0D885C}" type="datetimeFigureOut">
              <a:rPr lang="en-US" smtClean="0"/>
              <a:t>10/19/14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E4F5CC-0772-EA4E-B764-7FFAEFDA1E24}" type="slidenum">
              <a:rPr lang="en-US" smtClean="0"/>
              <a:t>‹#›</a:t>
            </a:fld>
            <a:endParaRPr lang="en-US"/>
          </a:p>
        </p:txBody>
      </p:sp>
    </p:spTree>
    <p:extLst>
      <p:ext uri="{BB962C8B-B14F-4D97-AF65-F5344CB8AC3E}">
        <p14:creationId xmlns:p14="http://schemas.microsoft.com/office/powerpoint/2010/main" val="1787728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F76E76-1E3D-A546-B876-86646C0D885C}" type="datetimeFigureOut">
              <a:rPr lang="en-US" smtClean="0"/>
              <a:t>10/19/14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E4F5CC-0772-EA4E-B764-7FFAEFDA1E24}" type="slidenum">
              <a:rPr lang="en-US" smtClean="0"/>
              <a:t>‹#›</a:t>
            </a:fld>
            <a:endParaRPr lang="en-US"/>
          </a:p>
        </p:txBody>
      </p:sp>
    </p:spTree>
    <p:extLst>
      <p:ext uri="{BB962C8B-B14F-4D97-AF65-F5344CB8AC3E}">
        <p14:creationId xmlns:p14="http://schemas.microsoft.com/office/powerpoint/2010/main" val="4225799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F76E76-1E3D-A546-B876-86646C0D885C}" type="datetimeFigureOut">
              <a:rPr lang="en-US" smtClean="0"/>
              <a:t>10/19/14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E4F5CC-0772-EA4E-B764-7FFAEFDA1E24}" type="slidenum">
              <a:rPr lang="en-US" smtClean="0"/>
              <a:t>‹#›</a:t>
            </a:fld>
            <a:endParaRPr lang="en-US"/>
          </a:p>
        </p:txBody>
      </p:sp>
    </p:spTree>
    <p:extLst>
      <p:ext uri="{BB962C8B-B14F-4D97-AF65-F5344CB8AC3E}">
        <p14:creationId xmlns:p14="http://schemas.microsoft.com/office/powerpoint/2010/main" val="3678732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9.png"/><Relationship Id="rId1" Type="http://schemas.microsoft.com/office/2007/relationships/media" Target="../media/media2.mp4"/><Relationship Id="rId2" Type="http://schemas.openxmlformats.org/officeDocument/2006/relationships/video" Target="../media/media2.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pleasuretracker.ne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pleasuretracker.ne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pleasuretracker.ne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232750"/>
          </a:xfrm>
          <a:prstGeom prst="rect">
            <a:avLst/>
          </a:prstGeom>
          <a:noFill/>
        </p:spPr>
        <p:txBody>
          <a:bodyPr wrap="square" rtlCol="0">
            <a:spAutoFit/>
          </a:bodyPr>
          <a:lstStyle/>
          <a:p>
            <a:r>
              <a:rPr lang="en-US" sz="6000" dirty="0" smtClean="0"/>
              <a:t>Is popular dance beautiful? </a:t>
            </a:r>
          </a:p>
          <a:p>
            <a:r>
              <a:rPr lang="en-US" sz="4000" dirty="0" smtClean="0"/>
              <a:t>A method to assess pleasure in dance</a:t>
            </a:r>
          </a:p>
          <a:p>
            <a:endParaRPr lang="en-US" dirty="0"/>
          </a:p>
          <a:p>
            <a:r>
              <a:rPr lang="en-US" sz="4000" dirty="0" smtClean="0"/>
              <a:t>Julia </a:t>
            </a:r>
            <a:r>
              <a:rPr lang="en-US" sz="4000" dirty="0" err="1" smtClean="0"/>
              <a:t>Gleich</a:t>
            </a:r>
            <a:endParaRPr lang="en-US" sz="4000" dirty="0" smtClean="0"/>
          </a:p>
          <a:p>
            <a:r>
              <a:rPr lang="en-US" dirty="0" err="1" smtClean="0"/>
              <a:t>Gleich</a:t>
            </a:r>
            <a:r>
              <a:rPr lang="en-US" dirty="0" smtClean="0"/>
              <a:t> Dances</a:t>
            </a:r>
          </a:p>
          <a:p>
            <a:r>
              <a:rPr lang="en-US" dirty="0" smtClean="0"/>
              <a:t>London Studio Centre</a:t>
            </a:r>
          </a:p>
          <a:p>
            <a:r>
              <a:rPr lang="en-US" dirty="0" smtClean="0"/>
              <a:t>Trinity Laban Conservatoire</a:t>
            </a:r>
          </a:p>
          <a:p>
            <a:endParaRPr lang="en-US" dirty="0"/>
          </a:p>
          <a:p>
            <a:r>
              <a:rPr lang="en-US" sz="4000" dirty="0" smtClean="0"/>
              <a:t>Denis Pelli</a:t>
            </a:r>
          </a:p>
          <a:p>
            <a:r>
              <a:rPr lang="en-US" dirty="0" smtClean="0"/>
              <a:t>Professor of Psychology and Neural Science</a:t>
            </a:r>
          </a:p>
          <a:p>
            <a:r>
              <a:rPr lang="en-US" dirty="0" smtClean="0"/>
              <a:t>New York University</a:t>
            </a:r>
          </a:p>
          <a:p>
            <a:endParaRPr lang="en-US" dirty="0" smtClean="0"/>
          </a:p>
          <a:p>
            <a:endParaRPr lang="en-US" dirty="0" smtClean="0"/>
          </a:p>
          <a:p>
            <a:endParaRPr lang="en-US" dirty="0"/>
          </a:p>
          <a:p>
            <a:endParaRPr lang="en-US" dirty="0" smtClean="0"/>
          </a:p>
          <a:p>
            <a:endParaRPr lang="en-US" dirty="0" smtClean="0"/>
          </a:p>
          <a:p>
            <a:r>
              <a:rPr lang="en-US" sz="3200" dirty="0" err="1" smtClean="0"/>
              <a:t>PoP</a:t>
            </a:r>
            <a:r>
              <a:rPr lang="en-US" sz="3200" dirty="0" smtClean="0"/>
              <a:t> MOVES: Dancing the politics of pleasure</a:t>
            </a:r>
          </a:p>
          <a:p>
            <a:r>
              <a:rPr lang="en-US" dirty="0" smtClean="0"/>
              <a:t>Royal Holloway, University of London, Saturday 18th October 2014</a:t>
            </a:r>
          </a:p>
          <a:p>
            <a:endParaRPr lang="en-US" dirty="0"/>
          </a:p>
        </p:txBody>
      </p:sp>
    </p:spTree>
    <p:extLst>
      <p:ext uri="{BB962C8B-B14F-4D97-AF65-F5344CB8AC3E}">
        <p14:creationId xmlns:p14="http://schemas.microsoft.com/office/powerpoint/2010/main" val="31842181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785652"/>
          </a:xfrm>
          <a:prstGeom prst="rect">
            <a:avLst/>
          </a:prstGeom>
        </p:spPr>
        <p:txBody>
          <a:bodyPr wrap="square">
            <a:spAutoFit/>
          </a:bodyPr>
          <a:lstStyle/>
          <a:p>
            <a:r>
              <a:rPr lang="en-US" sz="4800" dirty="0" smtClean="0"/>
              <a:t>Once your fingers are calibrated, please</a:t>
            </a:r>
          </a:p>
          <a:p>
            <a:r>
              <a:rPr lang="en-US" sz="9600" dirty="0" smtClean="0"/>
              <a:t>WAIT!</a:t>
            </a:r>
          </a:p>
          <a:p>
            <a:r>
              <a:rPr lang="en-US" sz="4800" dirty="0" smtClean="0"/>
              <a:t>So we can all start together.</a:t>
            </a:r>
          </a:p>
        </p:txBody>
      </p:sp>
    </p:spTree>
    <p:extLst>
      <p:ext uri="{BB962C8B-B14F-4D97-AF65-F5344CB8AC3E}">
        <p14:creationId xmlns:p14="http://schemas.microsoft.com/office/powerpoint/2010/main" val="20713830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oryboard_P_The_Beatles_Freesty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66100" cy="5155931"/>
          </a:xfrm>
          <a:prstGeom prst="rect">
            <a:avLst/>
          </a:prstGeom>
        </p:spPr>
      </p:pic>
      <p:sp>
        <p:nvSpPr>
          <p:cNvPr id="3" name="TextBox 2"/>
          <p:cNvSpPr txBox="1"/>
          <p:nvPr/>
        </p:nvSpPr>
        <p:spPr>
          <a:xfrm>
            <a:off x="0" y="6488668"/>
            <a:ext cx="6561667" cy="369332"/>
          </a:xfrm>
          <a:prstGeom prst="rect">
            <a:avLst/>
          </a:prstGeom>
          <a:noFill/>
        </p:spPr>
        <p:txBody>
          <a:bodyPr wrap="square" rtlCol="0">
            <a:spAutoFit/>
          </a:bodyPr>
          <a:lstStyle/>
          <a:p>
            <a:r>
              <a:rPr lang="en-US" dirty="0" smtClean="0"/>
              <a:t>Cue up movie to start with knees on </a:t>
            </a:r>
            <a:r>
              <a:rPr lang="en-US" dirty="0" smtClean="0"/>
              <a:t>ground at 1:55. Has sound.</a:t>
            </a:r>
            <a:endParaRPr lang="en-US" dirty="0"/>
          </a:p>
        </p:txBody>
      </p:sp>
    </p:spTree>
    <p:extLst>
      <p:ext uri="{BB962C8B-B14F-4D97-AF65-F5344CB8AC3E}">
        <p14:creationId xmlns:p14="http://schemas.microsoft.com/office/powerpoint/2010/main" val="140109689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0200" y="139700"/>
            <a:ext cx="5943600" cy="6578600"/>
          </a:xfrm>
          <a:prstGeom prst="rect">
            <a:avLst/>
          </a:prstGeom>
        </p:spPr>
      </p:pic>
    </p:spTree>
    <p:extLst>
      <p:ext uri="{BB962C8B-B14F-4D97-AF65-F5344CB8AC3E}">
        <p14:creationId xmlns:p14="http://schemas.microsoft.com/office/powerpoint/2010/main" val="33327091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4083" y="541787"/>
            <a:ext cx="5435600" cy="6172200"/>
          </a:xfrm>
          <a:prstGeom prst="rect">
            <a:avLst/>
          </a:prstGeom>
        </p:spPr>
      </p:pic>
    </p:spTree>
    <p:extLst>
      <p:ext uri="{BB962C8B-B14F-4D97-AF65-F5344CB8AC3E}">
        <p14:creationId xmlns:p14="http://schemas.microsoft.com/office/powerpoint/2010/main" val="13525062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toryboard Px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8838" r="13971"/>
          <a:stretch/>
        </p:blipFill>
        <p:spPr>
          <a:xfrm>
            <a:off x="-1" y="1213449"/>
            <a:ext cx="6019027" cy="4386175"/>
          </a:xfrm>
          <a:prstGeom prst="rect">
            <a:avLst/>
          </a:prstGeom>
        </p:spPr>
      </p:pic>
      <p:cxnSp>
        <p:nvCxnSpPr>
          <p:cNvPr id="6" name="Straight Connector 5"/>
          <p:cNvCxnSpPr/>
          <p:nvPr/>
        </p:nvCxnSpPr>
        <p:spPr>
          <a:xfrm>
            <a:off x="6895422" y="0"/>
            <a:ext cx="0" cy="6858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5"/>
          <a:stretch>
            <a:fillRect/>
          </a:stretch>
        </p:blipFill>
        <p:spPr>
          <a:xfrm>
            <a:off x="6140683" y="15299"/>
            <a:ext cx="3017520" cy="3339905"/>
          </a:xfrm>
          <a:prstGeom prst="rect">
            <a:avLst/>
          </a:prstGeom>
        </p:spPr>
      </p:pic>
      <p:pic>
        <p:nvPicPr>
          <p:cNvPr id="7" name="Picture 6"/>
          <p:cNvPicPr>
            <a:picLocks noChangeAspect="1"/>
          </p:cNvPicPr>
          <p:nvPr/>
        </p:nvPicPr>
        <p:blipFill>
          <a:blip r:embed="rId6"/>
          <a:stretch>
            <a:fillRect/>
          </a:stretch>
        </p:blipFill>
        <p:spPr>
          <a:xfrm>
            <a:off x="6140683" y="3758518"/>
            <a:ext cx="2743200" cy="3114942"/>
          </a:xfrm>
          <a:prstGeom prst="rect">
            <a:avLst/>
          </a:prstGeom>
        </p:spPr>
      </p:pic>
      <p:sp>
        <p:nvSpPr>
          <p:cNvPr id="2" name="TextBox 1"/>
          <p:cNvSpPr txBox="1"/>
          <p:nvPr/>
        </p:nvSpPr>
        <p:spPr>
          <a:xfrm>
            <a:off x="-1" y="15299"/>
            <a:ext cx="3610933" cy="1107996"/>
          </a:xfrm>
          <a:prstGeom prst="rect">
            <a:avLst/>
          </a:prstGeom>
          <a:noFill/>
        </p:spPr>
        <p:txBody>
          <a:bodyPr wrap="square" rtlCol="0">
            <a:spAutoFit/>
          </a:bodyPr>
          <a:lstStyle/>
          <a:p>
            <a:pPr>
              <a:lnSpc>
                <a:spcPct val="90000"/>
              </a:lnSpc>
            </a:pPr>
            <a:r>
              <a:rPr lang="en-US" sz="7200" dirty="0" smtClean="0"/>
              <a:t>4x speed</a:t>
            </a:r>
            <a:endParaRPr lang="en-US" sz="7200" dirty="0"/>
          </a:p>
        </p:txBody>
      </p:sp>
      <p:sp>
        <p:nvSpPr>
          <p:cNvPr id="4" name="TextBox 3"/>
          <p:cNvSpPr txBox="1"/>
          <p:nvPr/>
        </p:nvSpPr>
        <p:spPr>
          <a:xfrm>
            <a:off x="-1" y="6488668"/>
            <a:ext cx="6434668" cy="369332"/>
          </a:xfrm>
          <a:prstGeom prst="rect">
            <a:avLst/>
          </a:prstGeom>
          <a:noFill/>
        </p:spPr>
        <p:txBody>
          <a:bodyPr wrap="square" rtlCol="0">
            <a:spAutoFit/>
          </a:bodyPr>
          <a:lstStyle/>
          <a:p>
            <a:r>
              <a:rPr lang="en-US" dirty="0" smtClean="0"/>
              <a:t>Silent. Quickly click movie and animation to start them together.</a:t>
            </a:r>
            <a:endParaRPr lang="en-US" dirty="0"/>
          </a:p>
        </p:txBody>
      </p:sp>
    </p:spTree>
    <p:extLst>
      <p:ext uri="{BB962C8B-B14F-4D97-AF65-F5344CB8AC3E}">
        <p14:creationId xmlns:p14="http://schemas.microsoft.com/office/powerpoint/2010/main" val="4065150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remove" nodeType="clickEffect">
                                  <p:stCondLst>
                                    <p:cond delay="0"/>
                                  </p:stCondLst>
                                  <p:childTnLst>
                                    <p:animMotion origin="layout" path="M -3.30326E-6 -1.31542E-6 L 0.12544 0.00463 " pathEditMode="relative" rAng="0" ptsTypes="AA">
                                      <p:cBhvr>
                                        <p:cTn id="6" dur="30000" fill="hold"/>
                                        <p:tgtEl>
                                          <p:spTgt spid="6"/>
                                        </p:tgtEl>
                                        <p:attrNameLst>
                                          <p:attrName>ppt_x</p:attrName>
                                          <p:attrName>ppt_y</p:attrName>
                                        </p:attrNameLst>
                                      </p:cBhvr>
                                      <p:rCtr x="6263" y="232"/>
                                    </p:animMotion>
                                  </p:childTnLst>
                                </p:cTn>
                              </p:par>
                            </p:childTnLst>
                          </p:cTn>
                        </p:par>
                        <p:par>
                          <p:cTn id="7" fill="hold">
                            <p:stCondLst>
                              <p:cond delay="30000"/>
                            </p:stCondLst>
                            <p:childTnLst>
                              <p:par>
                                <p:cTn id="8" presetID="1" presetClass="mediacall" presetSubtype="0" fill="hold" nodeType="afterEffect">
                                  <p:stCondLst>
                                    <p:cond delay="0"/>
                                  </p:stCondLst>
                                  <p:childTnLst>
                                    <p:cmd type="call" cmd="playFrom(0.0)">
                                      <p:cBhvr>
                                        <p:cTn id="9" dur="30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2308324"/>
          </a:xfrm>
          <a:prstGeom prst="rect">
            <a:avLst/>
          </a:prstGeom>
          <a:noFill/>
        </p:spPr>
        <p:txBody>
          <a:bodyPr wrap="square" rtlCol="0">
            <a:spAutoFit/>
          </a:bodyPr>
          <a:lstStyle/>
          <a:p>
            <a:endParaRPr lang="en-US" sz="4800" dirty="0" smtClean="0"/>
          </a:p>
          <a:p>
            <a:r>
              <a:rPr lang="en-US" sz="9600" dirty="0" smtClean="0"/>
              <a:t>Thank you.</a:t>
            </a:r>
          </a:p>
        </p:txBody>
      </p:sp>
      <p:sp>
        <p:nvSpPr>
          <p:cNvPr id="3" name="TextBox 2"/>
          <p:cNvSpPr txBox="1"/>
          <p:nvPr/>
        </p:nvSpPr>
        <p:spPr>
          <a:xfrm>
            <a:off x="0" y="5780782"/>
            <a:ext cx="9144000" cy="1077218"/>
          </a:xfrm>
          <a:prstGeom prst="rect">
            <a:avLst/>
          </a:prstGeom>
          <a:noFill/>
        </p:spPr>
        <p:txBody>
          <a:bodyPr wrap="square" rtlCol="0">
            <a:spAutoFit/>
          </a:bodyPr>
          <a:lstStyle/>
          <a:p>
            <a:r>
              <a:rPr lang="en-US" sz="6400" dirty="0" smtClean="0">
                <a:hlinkClick r:id="rId2"/>
              </a:rPr>
              <a:t>http://pleasuretracker.net</a:t>
            </a:r>
            <a:endParaRPr lang="en-US" sz="6400" dirty="0" smtClean="0"/>
          </a:p>
        </p:txBody>
      </p:sp>
    </p:spTree>
    <p:extLst>
      <p:ext uri="{BB962C8B-B14F-4D97-AF65-F5344CB8AC3E}">
        <p14:creationId xmlns:p14="http://schemas.microsoft.com/office/powerpoint/2010/main" val="15482486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21746"/>
            <a:ext cx="6770967" cy="5466070"/>
          </a:xfrm>
          <a:prstGeom prst="rect">
            <a:avLst/>
          </a:prstGeom>
        </p:spPr>
      </p:pic>
      <p:sp>
        <p:nvSpPr>
          <p:cNvPr id="4" name="TextBox 3"/>
          <p:cNvSpPr txBox="1"/>
          <p:nvPr/>
        </p:nvSpPr>
        <p:spPr>
          <a:xfrm>
            <a:off x="0" y="-15718"/>
            <a:ext cx="9144000" cy="1298817"/>
          </a:xfrm>
          <a:prstGeom prst="rect">
            <a:avLst/>
          </a:prstGeom>
          <a:noFill/>
        </p:spPr>
        <p:txBody>
          <a:bodyPr wrap="square" rtlCol="0">
            <a:spAutoFit/>
          </a:bodyPr>
          <a:lstStyle/>
          <a:p>
            <a:pPr>
              <a:lnSpc>
                <a:spcPct val="80000"/>
              </a:lnSpc>
            </a:pPr>
            <a:r>
              <a:rPr lang="en-US" sz="4800" dirty="0" smtClean="0"/>
              <a:t>Pleasure, measured in 3 ways, is consistent.</a:t>
            </a:r>
            <a:endParaRPr lang="en-US" sz="4800" dirty="0"/>
          </a:p>
        </p:txBody>
      </p:sp>
      <p:sp>
        <p:nvSpPr>
          <p:cNvPr id="6" name="TextBox 5"/>
          <p:cNvSpPr txBox="1"/>
          <p:nvPr/>
        </p:nvSpPr>
        <p:spPr>
          <a:xfrm>
            <a:off x="8732009" y="2570315"/>
            <a:ext cx="461665" cy="4318607"/>
          </a:xfrm>
          <a:prstGeom prst="rect">
            <a:avLst/>
          </a:prstGeom>
          <a:noFill/>
        </p:spPr>
        <p:txBody>
          <a:bodyPr vert="vert270" wrap="square" rtlCol="0">
            <a:spAutoFit/>
          </a:bodyPr>
          <a:lstStyle/>
          <a:p>
            <a:r>
              <a:rPr lang="en-US" dirty="0" smtClean="0"/>
              <a:t>Pelli &amp; Vale IAEA 2014  </a:t>
            </a:r>
            <a:r>
              <a:rPr lang="en-US" dirty="0" err="1" smtClean="0"/>
              <a:t>google</a:t>
            </a:r>
            <a:r>
              <a:rPr lang="en-US" dirty="0" smtClean="0"/>
              <a:t> “</a:t>
            </a:r>
            <a:r>
              <a:rPr lang="en-US" dirty="0" err="1" smtClean="0"/>
              <a:t>pelli</a:t>
            </a:r>
            <a:r>
              <a:rPr lang="en-US" dirty="0" smtClean="0"/>
              <a:t> posters”</a:t>
            </a:r>
            <a:endParaRPr lang="en-US" dirty="0"/>
          </a:p>
        </p:txBody>
      </p:sp>
    </p:spTree>
    <p:extLst>
      <p:ext uri="{BB962C8B-B14F-4D97-AF65-F5344CB8AC3E}">
        <p14:creationId xmlns:p14="http://schemas.microsoft.com/office/powerpoint/2010/main" val="42038775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6200000">
            <a:off x="981111" y="34773"/>
            <a:ext cx="5873038" cy="7835260"/>
          </a:xfrm>
          <a:prstGeom prst="rect">
            <a:avLst/>
          </a:prstGeom>
        </p:spPr>
      </p:pic>
      <p:sp>
        <p:nvSpPr>
          <p:cNvPr id="4" name="TextBox 3"/>
          <p:cNvSpPr txBox="1"/>
          <p:nvPr/>
        </p:nvSpPr>
        <p:spPr>
          <a:xfrm>
            <a:off x="8732009" y="2570315"/>
            <a:ext cx="461665" cy="4318607"/>
          </a:xfrm>
          <a:prstGeom prst="rect">
            <a:avLst/>
          </a:prstGeom>
          <a:noFill/>
        </p:spPr>
        <p:txBody>
          <a:bodyPr vert="vert270" wrap="square" rtlCol="0">
            <a:spAutoFit/>
          </a:bodyPr>
          <a:lstStyle/>
          <a:p>
            <a:r>
              <a:rPr lang="en-US" dirty="0" smtClean="0"/>
              <a:t>Pelli &amp; Vale IAEA 2014  </a:t>
            </a:r>
            <a:r>
              <a:rPr lang="en-US" dirty="0" err="1" smtClean="0"/>
              <a:t>google</a:t>
            </a:r>
            <a:r>
              <a:rPr lang="en-US" dirty="0" smtClean="0"/>
              <a:t> “</a:t>
            </a:r>
            <a:r>
              <a:rPr lang="en-US" dirty="0" err="1" smtClean="0"/>
              <a:t>pelli</a:t>
            </a:r>
            <a:r>
              <a:rPr lang="en-US" dirty="0" smtClean="0"/>
              <a:t> posters”</a:t>
            </a:r>
            <a:endParaRPr lang="en-US" dirty="0"/>
          </a:p>
        </p:txBody>
      </p:sp>
      <p:sp>
        <p:nvSpPr>
          <p:cNvPr id="5" name="TextBox 4"/>
          <p:cNvSpPr txBox="1"/>
          <p:nvPr/>
        </p:nvSpPr>
        <p:spPr>
          <a:xfrm>
            <a:off x="0" y="-15718"/>
            <a:ext cx="9144000" cy="707886"/>
          </a:xfrm>
          <a:prstGeom prst="rect">
            <a:avLst/>
          </a:prstGeom>
          <a:noFill/>
        </p:spPr>
        <p:txBody>
          <a:bodyPr wrap="square" rtlCol="0">
            <a:spAutoFit/>
          </a:bodyPr>
          <a:lstStyle/>
          <a:p>
            <a:pPr>
              <a:lnSpc>
                <a:spcPct val="80000"/>
              </a:lnSpc>
            </a:pPr>
            <a:r>
              <a:rPr lang="en-US" sz="4800" dirty="0" smtClean="0"/>
              <a:t>Using the Pleasure Tracker app</a:t>
            </a:r>
            <a:endParaRPr lang="en-US" sz="4800" dirty="0"/>
          </a:p>
        </p:txBody>
      </p:sp>
    </p:spTree>
    <p:extLst>
      <p:ext uri="{BB962C8B-B14F-4D97-AF65-F5344CB8AC3E}">
        <p14:creationId xmlns:p14="http://schemas.microsoft.com/office/powerpoint/2010/main" val="15828957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15279"/>
            <a:ext cx="8913835" cy="6073643"/>
          </a:xfrm>
          <a:prstGeom prst="rect">
            <a:avLst/>
          </a:prstGeom>
        </p:spPr>
      </p:pic>
      <p:pic>
        <p:nvPicPr>
          <p:cNvPr id="6" name="Picture 5"/>
          <p:cNvPicPr>
            <a:picLocks noChangeAspect="1"/>
          </p:cNvPicPr>
          <p:nvPr/>
        </p:nvPicPr>
        <p:blipFill rotWithShape="1">
          <a:blip r:embed="rId3"/>
          <a:srcRect t="14881"/>
          <a:stretch/>
        </p:blipFill>
        <p:spPr>
          <a:xfrm>
            <a:off x="2864706" y="815279"/>
            <a:ext cx="1580535" cy="1921913"/>
          </a:xfrm>
          <a:prstGeom prst="rect">
            <a:avLst/>
          </a:prstGeom>
        </p:spPr>
      </p:pic>
      <p:pic>
        <p:nvPicPr>
          <p:cNvPr id="7" name="Picture 6"/>
          <p:cNvPicPr>
            <a:picLocks noChangeAspect="1"/>
          </p:cNvPicPr>
          <p:nvPr/>
        </p:nvPicPr>
        <p:blipFill>
          <a:blip r:embed="rId4"/>
          <a:stretch>
            <a:fillRect/>
          </a:stretch>
        </p:blipFill>
        <p:spPr>
          <a:xfrm>
            <a:off x="2592266" y="3688880"/>
            <a:ext cx="1852975" cy="1331304"/>
          </a:xfrm>
          <a:prstGeom prst="rect">
            <a:avLst/>
          </a:prstGeom>
        </p:spPr>
      </p:pic>
      <p:sp>
        <p:nvSpPr>
          <p:cNvPr id="8" name="TextBox 7"/>
          <p:cNvSpPr txBox="1"/>
          <p:nvPr/>
        </p:nvSpPr>
        <p:spPr>
          <a:xfrm>
            <a:off x="0" y="-15718"/>
            <a:ext cx="7838834" cy="707886"/>
          </a:xfrm>
          <a:prstGeom prst="rect">
            <a:avLst/>
          </a:prstGeom>
          <a:noFill/>
        </p:spPr>
        <p:txBody>
          <a:bodyPr wrap="square" rtlCol="0">
            <a:spAutoFit/>
          </a:bodyPr>
          <a:lstStyle/>
          <a:p>
            <a:pPr>
              <a:lnSpc>
                <a:spcPct val="80000"/>
              </a:lnSpc>
            </a:pPr>
            <a:r>
              <a:rPr lang="en-US" sz="4800" dirty="0" smtClean="0"/>
              <a:t>Pleasure decays exponentially</a:t>
            </a:r>
            <a:endParaRPr lang="en-US" sz="4800" dirty="0"/>
          </a:p>
        </p:txBody>
      </p:sp>
      <p:sp>
        <p:nvSpPr>
          <p:cNvPr id="9" name="TextBox 8"/>
          <p:cNvSpPr txBox="1"/>
          <p:nvPr/>
        </p:nvSpPr>
        <p:spPr>
          <a:xfrm>
            <a:off x="8732009" y="2570315"/>
            <a:ext cx="461665" cy="4318607"/>
          </a:xfrm>
          <a:prstGeom prst="rect">
            <a:avLst/>
          </a:prstGeom>
          <a:noFill/>
        </p:spPr>
        <p:txBody>
          <a:bodyPr vert="vert270" wrap="square" rtlCol="0">
            <a:spAutoFit/>
          </a:bodyPr>
          <a:lstStyle/>
          <a:p>
            <a:r>
              <a:rPr lang="en-US" dirty="0" smtClean="0"/>
              <a:t>Pelli &amp; Vale IAEA 2014  </a:t>
            </a:r>
            <a:r>
              <a:rPr lang="en-US" dirty="0" err="1" smtClean="0"/>
              <a:t>google</a:t>
            </a:r>
            <a:r>
              <a:rPr lang="en-US" dirty="0" smtClean="0"/>
              <a:t> “</a:t>
            </a:r>
            <a:r>
              <a:rPr lang="en-US" dirty="0" err="1" smtClean="0"/>
              <a:t>pelli</a:t>
            </a:r>
            <a:r>
              <a:rPr lang="en-US" dirty="0" smtClean="0"/>
              <a:t> posters”</a:t>
            </a:r>
            <a:endParaRPr lang="en-US" dirty="0"/>
          </a:p>
        </p:txBody>
      </p:sp>
    </p:spTree>
    <p:extLst>
      <p:ext uri="{BB962C8B-B14F-4D97-AF65-F5344CB8AC3E}">
        <p14:creationId xmlns:p14="http://schemas.microsoft.com/office/powerpoint/2010/main" val="38373378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67971"/>
            <a:ext cx="8732009" cy="6012642"/>
          </a:xfrm>
          <a:prstGeom prst="rect">
            <a:avLst/>
          </a:prstGeom>
        </p:spPr>
      </p:pic>
      <p:sp>
        <p:nvSpPr>
          <p:cNvPr id="4" name="TextBox 3"/>
          <p:cNvSpPr txBox="1"/>
          <p:nvPr/>
        </p:nvSpPr>
        <p:spPr>
          <a:xfrm>
            <a:off x="0" y="-15718"/>
            <a:ext cx="9144000" cy="1298817"/>
          </a:xfrm>
          <a:prstGeom prst="rect">
            <a:avLst/>
          </a:prstGeom>
          <a:noFill/>
        </p:spPr>
        <p:txBody>
          <a:bodyPr wrap="square" rtlCol="0">
            <a:spAutoFit/>
          </a:bodyPr>
          <a:lstStyle/>
          <a:p>
            <a:pPr>
              <a:lnSpc>
                <a:spcPct val="80000"/>
              </a:lnSpc>
            </a:pPr>
            <a:r>
              <a:rPr lang="en-US" sz="4800" dirty="0" smtClean="0"/>
              <a:t>The feeling of beauty is associated with high lingering pleasure.</a:t>
            </a:r>
            <a:endParaRPr lang="en-US" sz="4800" dirty="0"/>
          </a:p>
        </p:txBody>
      </p:sp>
      <p:sp>
        <p:nvSpPr>
          <p:cNvPr id="5" name="TextBox 4"/>
          <p:cNvSpPr txBox="1"/>
          <p:nvPr/>
        </p:nvSpPr>
        <p:spPr>
          <a:xfrm>
            <a:off x="8732009" y="2570315"/>
            <a:ext cx="461665" cy="4318607"/>
          </a:xfrm>
          <a:prstGeom prst="rect">
            <a:avLst/>
          </a:prstGeom>
          <a:noFill/>
        </p:spPr>
        <p:txBody>
          <a:bodyPr vert="vert270" wrap="square" rtlCol="0">
            <a:spAutoFit/>
          </a:bodyPr>
          <a:lstStyle/>
          <a:p>
            <a:r>
              <a:rPr lang="en-US" dirty="0" smtClean="0"/>
              <a:t>Pelli &amp; Vale IAEA 2014  </a:t>
            </a:r>
            <a:r>
              <a:rPr lang="en-US" dirty="0" err="1" smtClean="0"/>
              <a:t>google</a:t>
            </a:r>
            <a:r>
              <a:rPr lang="en-US" dirty="0" smtClean="0"/>
              <a:t> “</a:t>
            </a:r>
            <a:r>
              <a:rPr lang="en-US" dirty="0" err="1" smtClean="0"/>
              <a:t>pelli</a:t>
            </a:r>
            <a:r>
              <a:rPr lang="en-US" dirty="0" smtClean="0"/>
              <a:t> posters”</a:t>
            </a:r>
            <a:endParaRPr lang="en-US" dirty="0"/>
          </a:p>
        </p:txBody>
      </p:sp>
    </p:spTree>
    <p:extLst>
      <p:ext uri="{BB962C8B-B14F-4D97-AF65-F5344CB8AC3E}">
        <p14:creationId xmlns:p14="http://schemas.microsoft.com/office/powerpoint/2010/main" val="6130278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95" b="2477"/>
          <a:stretch/>
        </p:blipFill>
        <p:spPr>
          <a:xfrm>
            <a:off x="-1" y="929360"/>
            <a:ext cx="5906019" cy="5928640"/>
          </a:xfrm>
          <a:prstGeom prst="rect">
            <a:avLst/>
          </a:prstGeom>
        </p:spPr>
      </p:pic>
      <p:sp>
        <p:nvSpPr>
          <p:cNvPr id="5" name="TextBox 4"/>
          <p:cNvSpPr txBox="1"/>
          <p:nvPr/>
        </p:nvSpPr>
        <p:spPr>
          <a:xfrm>
            <a:off x="0" y="-15718"/>
            <a:ext cx="9144000" cy="1298817"/>
          </a:xfrm>
          <a:prstGeom prst="rect">
            <a:avLst/>
          </a:prstGeom>
          <a:noFill/>
        </p:spPr>
        <p:txBody>
          <a:bodyPr wrap="square" rtlCol="0">
            <a:spAutoFit/>
          </a:bodyPr>
          <a:lstStyle/>
          <a:p>
            <a:pPr>
              <a:lnSpc>
                <a:spcPct val="80000"/>
              </a:lnSpc>
            </a:pPr>
            <a:r>
              <a:rPr lang="en-US" sz="4800" dirty="0" smtClean="0"/>
              <a:t>Pleasure is 78% correlated with the feeling of beauty.</a:t>
            </a:r>
            <a:endParaRPr lang="en-US" sz="4800" dirty="0"/>
          </a:p>
        </p:txBody>
      </p:sp>
      <p:sp>
        <p:nvSpPr>
          <p:cNvPr id="6" name="TextBox 5"/>
          <p:cNvSpPr txBox="1"/>
          <p:nvPr/>
        </p:nvSpPr>
        <p:spPr>
          <a:xfrm>
            <a:off x="8732009" y="2570315"/>
            <a:ext cx="461665" cy="4318607"/>
          </a:xfrm>
          <a:prstGeom prst="rect">
            <a:avLst/>
          </a:prstGeom>
          <a:noFill/>
        </p:spPr>
        <p:txBody>
          <a:bodyPr vert="vert270" wrap="square" rtlCol="0">
            <a:spAutoFit/>
          </a:bodyPr>
          <a:lstStyle/>
          <a:p>
            <a:r>
              <a:rPr lang="en-US" dirty="0" smtClean="0"/>
              <a:t>Pelli &amp; Vale IAEA 2014  </a:t>
            </a:r>
            <a:r>
              <a:rPr lang="en-US" dirty="0" err="1" smtClean="0"/>
              <a:t>google</a:t>
            </a:r>
            <a:r>
              <a:rPr lang="en-US" dirty="0" smtClean="0"/>
              <a:t> “</a:t>
            </a:r>
            <a:r>
              <a:rPr lang="en-US" dirty="0" err="1" smtClean="0"/>
              <a:t>pelli</a:t>
            </a:r>
            <a:r>
              <a:rPr lang="en-US" dirty="0" smtClean="0"/>
              <a:t> posters”</a:t>
            </a:r>
            <a:endParaRPr lang="en-US" dirty="0"/>
          </a:p>
        </p:txBody>
      </p:sp>
    </p:spTree>
    <p:extLst>
      <p:ext uri="{BB962C8B-B14F-4D97-AF65-F5344CB8AC3E}">
        <p14:creationId xmlns:p14="http://schemas.microsoft.com/office/powerpoint/2010/main" val="23791469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01863"/>
          </a:xfrm>
          <a:prstGeom prst="rect">
            <a:avLst/>
          </a:prstGeom>
          <a:noFill/>
        </p:spPr>
        <p:txBody>
          <a:bodyPr wrap="square" rtlCol="0">
            <a:spAutoFit/>
          </a:bodyPr>
          <a:lstStyle/>
          <a:p>
            <a:r>
              <a:rPr lang="en-US" sz="6400" dirty="0" smtClean="0">
                <a:hlinkClick r:id="rId2"/>
              </a:rPr>
              <a:t>http://pleasuretracker.net</a:t>
            </a:r>
            <a:endParaRPr lang="en-US" sz="6400" dirty="0" smtClean="0"/>
          </a:p>
          <a:p>
            <a:endParaRPr lang="en-US" sz="4800" dirty="0" smtClean="0"/>
          </a:p>
          <a:p>
            <a:r>
              <a:rPr lang="en-US" sz="4800" dirty="0" smtClean="0"/>
              <a:t>Device: </a:t>
            </a:r>
            <a:r>
              <a:rPr lang="en-US" sz="4800" b="1" dirty="0" smtClean="0"/>
              <a:t>iPhone</a:t>
            </a:r>
            <a:r>
              <a:rPr lang="en-US" sz="4800" dirty="0" smtClean="0"/>
              <a:t>, </a:t>
            </a:r>
            <a:r>
              <a:rPr lang="en-US" sz="4800" b="1" dirty="0" err="1" smtClean="0"/>
              <a:t>iPad</a:t>
            </a:r>
            <a:r>
              <a:rPr lang="en-US" sz="4800" dirty="0" smtClean="0"/>
              <a:t>, or </a:t>
            </a:r>
            <a:r>
              <a:rPr lang="en-US" sz="4800" b="1" dirty="0" smtClean="0"/>
              <a:t>Android</a:t>
            </a:r>
            <a:r>
              <a:rPr lang="en-US" sz="4800" dirty="0" smtClean="0"/>
              <a:t>.</a:t>
            </a:r>
          </a:p>
          <a:p>
            <a:r>
              <a:rPr lang="en-US" sz="4800" dirty="0" smtClean="0"/>
              <a:t>Browser: </a:t>
            </a:r>
            <a:r>
              <a:rPr lang="en-US" sz="4800" b="1" dirty="0" smtClean="0"/>
              <a:t>Chrome</a:t>
            </a:r>
            <a:r>
              <a:rPr lang="en-US" sz="4800" dirty="0" smtClean="0"/>
              <a:t>. </a:t>
            </a:r>
          </a:p>
          <a:p>
            <a:r>
              <a:rPr lang="en-US" sz="3600" dirty="0" smtClean="0"/>
              <a:t>Other browsers might work. Avoid Safari and Firefox.</a:t>
            </a:r>
          </a:p>
          <a:p>
            <a:endParaRPr lang="en-US" sz="3600" dirty="0" smtClean="0"/>
          </a:p>
          <a:p>
            <a:endParaRPr lang="en-US" sz="6000" dirty="0" smtClean="0"/>
          </a:p>
          <a:p>
            <a:endParaRPr lang="en-US" sz="6000" dirty="0"/>
          </a:p>
        </p:txBody>
      </p:sp>
    </p:spTree>
    <p:extLst>
      <p:ext uri="{BB962C8B-B14F-4D97-AF65-F5344CB8AC3E}">
        <p14:creationId xmlns:p14="http://schemas.microsoft.com/office/powerpoint/2010/main" val="13792732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693866"/>
          </a:xfrm>
          <a:prstGeom prst="rect">
            <a:avLst/>
          </a:prstGeom>
          <a:noFill/>
        </p:spPr>
        <p:txBody>
          <a:bodyPr wrap="square" rtlCol="0">
            <a:spAutoFit/>
          </a:bodyPr>
          <a:lstStyle/>
          <a:p>
            <a:r>
              <a:rPr lang="en-US" sz="6400" dirty="0" smtClean="0">
                <a:hlinkClick r:id="rId2"/>
              </a:rPr>
              <a:t>http://pleasuretracker.net</a:t>
            </a:r>
            <a:endParaRPr lang="en-US" sz="6400" dirty="0" smtClean="0"/>
          </a:p>
          <a:p>
            <a:endParaRPr lang="en-US" sz="4800" dirty="0" smtClean="0"/>
          </a:p>
          <a:p>
            <a:r>
              <a:rPr lang="en-US" sz="4800" dirty="0" smtClean="0"/>
              <a:t>Name: Enough to be unique.</a:t>
            </a:r>
          </a:p>
          <a:p>
            <a:r>
              <a:rPr lang="en-US" sz="4800" dirty="0" smtClean="0"/>
              <a:t>Experiment: Default.</a:t>
            </a:r>
            <a:endParaRPr lang="en-US" sz="3600" dirty="0" smtClean="0"/>
          </a:p>
          <a:p>
            <a:endParaRPr lang="en-US" sz="3600" dirty="0" smtClean="0"/>
          </a:p>
          <a:p>
            <a:endParaRPr lang="en-US" sz="6000" dirty="0" smtClean="0"/>
          </a:p>
          <a:p>
            <a:endParaRPr lang="en-US" sz="6000" dirty="0"/>
          </a:p>
        </p:txBody>
      </p:sp>
    </p:spTree>
    <p:extLst>
      <p:ext uri="{BB962C8B-B14F-4D97-AF65-F5344CB8AC3E}">
        <p14:creationId xmlns:p14="http://schemas.microsoft.com/office/powerpoint/2010/main" val="5388994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300"/>
            <a:ext cx="8966131" cy="6186310"/>
          </a:xfrm>
          <a:prstGeom prst="rect">
            <a:avLst/>
          </a:prstGeom>
          <a:noFill/>
        </p:spPr>
        <p:txBody>
          <a:bodyPr wrap="square" rtlCol="0">
            <a:spAutoFit/>
          </a:bodyPr>
          <a:lstStyle/>
          <a:p>
            <a:r>
              <a:rPr lang="en-US" sz="3600" dirty="0" smtClean="0"/>
              <a:t>Before we start, we must calibrate your fingers. Use two fingers, your first finger and your middle finger. When you put them on the screen, pink dots will track them. You indicate pleasure continuously over time by adjusting the spread of your fingers. When we calibrate, you indicate maximum pleasure by spreading your fingers as wide as you can comfortably maintain. When you find the right spread, record it by lifting your fingers away from the screen. </a:t>
            </a:r>
            <a:endParaRPr lang="en-US" sz="3600" dirty="0"/>
          </a:p>
        </p:txBody>
      </p:sp>
    </p:spTree>
    <p:extLst>
      <p:ext uri="{BB962C8B-B14F-4D97-AF65-F5344CB8AC3E}">
        <p14:creationId xmlns:p14="http://schemas.microsoft.com/office/powerpoint/2010/main" val="14604529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862322"/>
          </a:xfrm>
          <a:prstGeom prst="rect">
            <a:avLst/>
          </a:prstGeom>
        </p:spPr>
        <p:txBody>
          <a:bodyPr wrap="square">
            <a:spAutoFit/>
          </a:bodyPr>
          <a:lstStyle/>
          <a:p>
            <a:r>
              <a:rPr lang="en-US" sz="3600" dirty="0" smtClean="0"/>
              <a:t>Then you’ll indicate minimum pleasure by relaxing your </a:t>
            </a:r>
            <a:r>
              <a:rPr lang="en-US" sz="3600" dirty="0" smtClean="0"/>
              <a:t>fingers, </a:t>
            </a:r>
            <a:r>
              <a:rPr lang="en-US" sz="3600" dirty="0" smtClean="0"/>
              <a:t>allowing them to adopt a natural </a:t>
            </a:r>
            <a:r>
              <a:rPr lang="en-US" sz="3600" dirty="0"/>
              <a:t>position, </a:t>
            </a:r>
            <a:r>
              <a:rPr lang="en-US" sz="3600" dirty="0" smtClean="0"/>
              <a:t>effortless. </a:t>
            </a:r>
            <a:r>
              <a:rPr lang="en-US" sz="3600" dirty="0" smtClean="0"/>
              <a:t>After you calibrate then there will be two chances to practice setting max and min again. Then wait.</a:t>
            </a:r>
            <a:endParaRPr lang="en-US" sz="3600" dirty="0"/>
          </a:p>
        </p:txBody>
      </p:sp>
    </p:spTree>
    <p:extLst>
      <p:ext uri="{BB962C8B-B14F-4D97-AF65-F5344CB8AC3E}">
        <p14:creationId xmlns:p14="http://schemas.microsoft.com/office/powerpoint/2010/main" val="428350711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593</TotalTime>
  <Words>369</Words>
  <Application>Microsoft Macintosh PowerPoint</Application>
  <PresentationFormat>On-screen Show (4:3)</PresentationFormat>
  <Paragraphs>50</Paragraphs>
  <Slides>16</Slides>
  <Notes>0</Notes>
  <HiddenSlides>0</HiddenSlides>
  <MMClips>2</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NYU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 Pelli</dc:creator>
  <cp:lastModifiedBy>Denis Pelli</cp:lastModifiedBy>
  <cp:revision>31</cp:revision>
  <dcterms:created xsi:type="dcterms:W3CDTF">2014-10-18T01:33:29Z</dcterms:created>
  <dcterms:modified xsi:type="dcterms:W3CDTF">2014-10-19T05:36:19Z</dcterms:modified>
</cp:coreProperties>
</file>