
<file path=[Content_Types].xml><?xml version="1.0" encoding="utf-8"?>
<Types xmlns="http://schemas.openxmlformats.org/package/2006/content-types">
  <Default Extension="xml" ContentType="application/xml"/>
  <Default Extension="jpeg" ContentType="image/jpeg"/>
  <Default Extension="png" ContentType="image/png"/>
  <Default Extension="vml" ContentType="application/vnd.openxmlformats-officedocument.vmlDrawing"/>
  <Default Extension="emf" ContentType="image/x-emf"/>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79"/>
  </p:notesMasterIdLst>
  <p:handoutMasterIdLst>
    <p:handoutMasterId r:id="rId80"/>
  </p:handoutMasterIdLst>
  <p:sldIdLst>
    <p:sldId id="426" r:id="rId2"/>
    <p:sldId id="374" r:id="rId3"/>
    <p:sldId id="424" r:id="rId4"/>
    <p:sldId id="387" r:id="rId5"/>
    <p:sldId id="379" r:id="rId6"/>
    <p:sldId id="449" r:id="rId7"/>
    <p:sldId id="446" r:id="rId8"/>
    <p:sldId id="368" r:id="rId9"/>
    <p:sldId id="482" r:id="rId10"/>
    <p:sldId id="483" r:id="rId11"/>
    <p:sldId id="484" r:id="rId12"/>
    <p:sldId id="376" r:id="rId13"/>
    <p:sldId id="447" r:id="rId14"/>
    <p:sldId id="448" r:id="rId15"/>
    <p:sldId id="375" r:id="rId16"/>
    <p:sldId id="481" r:id="rId17"/>
    <p:sldId id="380" r:id="rId18"/>
    <p:sldId id="370" r:id="rId19"/>
    <p:sldId id="371" r:id="rId20"/>
    <p:sldId id="372" r:id="rId21"/>
    <p:sldId id="373" r:id="rId22"/>
    <p:sldId id="479" r:id="rId23"/>
    <p:sldId id="478" r:id="rId24"/>
    <p:sldId id="477" r:id="rId25"/>
    <p:sldId id="476" r:id="rId26"/>
    <p:sldId id="365" r:id="rId27"/>
    <p:sldId id="410" r:id="rId28"/>
    <p:sldId id="306" r:id="rId29"/>
    <p:sldId id="344" r:id="rId30"/>
    <p:sldId id="345" r:id="rId31"/>
    <p:sldId id="348" r:id="rId32"/>
    <p:sldId id="392" r:id="rId33"/>
    <p:sldId id="350" r:id="rId34"/>
    <p:sldId id="351" r:id="rId35"/>
    <p:sldId id="352" r:id="rId36"/>
    <p:sldId id="353" r:id="rId37"/>
    <p:sldId id="354" r:id="rId38"/>
    <p:sldId id="355" r:id="rId39"/>
    <p:sldId id="356" r:id="rId40"/>
    <p:sldId id="357" r:id="rId41"/>
    <p:sldId id="358" r:id="rId42"/>
    <p:sldId id="359" r:id="rId43"/>
    <p:sldId id="360" r:id="rId44"/>
    <p:sldId id="361" r:id="rId45"/>
    <p:sldId id="362" r:id="rId46"/>
    <p:sldId id="363" r:id="rId47"/>
    <p:sldId id="364" r:id="rId48"/>
    <p:sldId id="381" r:id="rId49"/>
    <p:sldId id="317" r:id="rId50"/>
    <p:sldId id="318" r:id="rId51"/>
    <p:sldId id="319" r:id="rId52"/>
    <p:sldId id="320" r:id="rId53"/>
    <p:sldId id="321" r:id="rId54"/>
    <p:sldId id="466" r:id="rId55"/>
    <p:sldId id="383" r:id="rId56"/>
    <p:sldId id="314" r:id="rId57"/>
    <p:sldId id="385" r:id="rId58"/>
    <p:sldId id="332" r:id="rId59"/>
    <p:sldId id="429" r:id="rId60"/>
    <p:sldId id="430" r:id="rId61"/>
    <p:sldId id="431" r:id="rId62"/>
    <p:sldId id="433" r:id="rId63"/>
    <p:sldId id="423" r:id="rId64"/>
    <p:sldId id="432" r:id="rId65"/>
    <p:sldId id="413" r:id="rId66"/>
    <p:sldId id="434" r:id="rId67"/>
    <p:sldId id="472" r:id="rId68"/>
    <p:sldId id="435" r:id="rId69"/>
    <p:sldId id="450" r:id="rId70"/>
    <p:sldId id="451" r:id="rId71"/>
    <p:sldId id="436" r:id="rId72"/>
    <p:sldId id="412" r:id="rId73"/>
    <p:sldId id="437" r:id="rId74"/>
    <p:sldId id="393" r:id="rId75"/>
    <p:sldId id="389" r:id="rId76"/>
    <p:sldId id="390" r:id="rId77"/>
    <p:sldId id="391" r:id="rId78"/>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Calibri" charset="0"/>
        <a:ea typeface="ＭＳ Ｐゴシック" charset="-128"/>
        <a:cs typeface="+mn-cs"/>
      </a:defRPr>
    </a:lvl1pPr>
    <a:lvl2pPr marL="457200" algn="l" defTabSz="457200" rtl="0" fontAlgn="base">
      <a:spcBef>
        <a:spcPct val="0"/>
      </a:spcBef>
      <a:spcAft>
        <a:spcPct val="0"/>
      </a:spcAft>
      <a:defRPr kern="1200">
        <a:solidFill>
          <a:schemeClr val="tx1"/>
        </a:solidFill>
        <a:latin typeface="Calibri" charset="0"/>
        <a:ea typeface="ＭＳ Ｐゴシック" charset="-128"/>
        <a:cs typeface="+mn-cs"/>
      </a:defRPr>
    </a:lvl2pPr>
    <a:lvl3pPr marL="914400" algn="l" defTabSz="457200" rtl="0" fontAlgn="base">
      <a:spcBef>
        <a:spcPct val="0"/>
      </a:spcBef>
      <a:spcAft>
        <a:spcPct val="0"/>
      </a:spcAft>
      <a:defRPr kern="1200">
        <a:solidFill>
          <a:schemeClr val="tx1"/>
        </a:solidFill>
        <a:latin typeface="Calibri" charset="0"/>
        <a:ea typeface="ＭＳ Ｐゴシック" charset="-128"/>
        <a:cs typeface="+mn-cs"/>
      </a:defRPr>
    </a:lvl3pPr>
    <a:lvl4pPr marL="1371600" algn="l" defTabSz="457200" rtl="0" fontAlgn="base">
      <a:spcBef>
        <a:spcPct val="0"/>
      </a:spcBef>
      <a:spcAft>
        <a:spcPct val="0"/>
      </a:spcAft>
      <a:defRPr kern="1200">
        <a:solidFill>
          <a:schemeClr val="tx1"/>
        </a:solidFill>
        <a:latin typeface="Calibri" charset="0"/>
        <a:ea typeface="ＭＳ Ｐゴシック" charset="-128"/>
        <a:cs typeface="+mn-cs"/>
      </a:defRPr>
    </a:lvl4pPr>
    <a:lvl5pPr marL="1828800" algn="l" defTabSz="457200" rtl="0" fontAlgn="base">
      <a:spcBef>
        <a:spcPct val="0"/>
      </a:spcBef>
      <a:spcAft>
        <a:spcPct val="0"/>
      </a:spcAft>
      <a:defRPr kern="1200">
        <a:solidFill>
          <a:schemeClr val="tx1"/>
        </a:solidFill>
        <a:latin typeface="Calibri" charset="0"/>
        <a:ea typeface="ＭＳ Ｐゴシック" charset="-128"/>
        <a:cs typeface="+mn-cs"/>
      </a:defRPr>
    </a:lvl5pPr>
    <a:lvl6pPr marL="2286000" algn="l" defTabSz="914400" rtl="0" eaLnBrk="1" latinLnBrk="0" hangingPunct="1">
      <a:defRPr kern="1200">
        <a:solidFill>
          <a:schemeClr val="tx1"/>
        </a:solidFill>
        <a:latin typeface="Calibri" charset="0"/>
        <a:ea typeface="ＭＳ Ｐゴシック" charset="-128"/>
        <a:cs typeface="+mn-cs"/>
      </a:defRPr>
    </a:lvl6pPr>
    <a:lvl7pPr marL="2743200" algn="l" defTabSz="914400" rtl="0" eaLnBrk="1" latinLnBrk="0" hangingPunct="1">
      <a:defRPr kern="1200">
        <a:solidFill>
          <a:schemeClr val="tx1"/>
        </a:solidFill>
        <a:latin typeface="Calibri" charset="0"/>
        <a:ea typeface="ＭＳ Ｐゴシック" charset="-128"/>
        <a:cs typeface="+mn-cs"/>
      </a:defRPr>
    </a:lvl7pPr>
    <a:lvl8pPr marL="3200400" algn="l" defTabSz="914400" rtl="0" eaLnBrk="1" latinLnBrk="0" hangingPunct="1">
      <a:defRPr kern="1200">
        <a:solidFill>
          <a:schemeClr val="tx1"/>
        </a:solidFill>
        <a:latin typeface="Calibri" charset="0"/>
        <a:ea typeface="ＭＳ Ｐゴシック" charset="-128"/>
        <a:cs typeface="+mn-cs"/>
      </a:defRPr>
    </a:lvl8pPr>
    <a:lvl9pPr marL="3657600" algn="l" defTabSz="914400" rtl="0" eaLnBrk="1" latinLnBrk="0" hangingPunct="1">
      <a:defRPr kern="1200">
        <a:solidFill>
          <a:schemeClr val="tx1"/>
        </a:solidFill>
        <a:latin typeface="Calibri" charset="0"/>
        <a:ea typeface="ＭＳ Ｐゴシック"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6" frameSlides="1"/>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137"/>
    <p:restoredTop sz="94631"/>
  </p:normalViewPr>
  <p:slideViewPr>
    <p:cSldViewPr snapToGrid="0" snapToObjects="1">
      <p:cViewPr>
        <p:scale>
          <a:sx n="99" d="100"/>
          <a:sy n="99" d="100"/>
        </p:scale>
        <p:origin x="1488" y="232"/>
      </p:cViewPr>
      <p:guideLst>
        <p:guide orient="horz" pos="2160"/>
        <p:guide pos="2880"/>
      </p:guideLst>
    </p:cSldViewPr>
  </p:slideViewPr>
  <p:outlineViewPr>
    <p:cViewPr>
      <p:scale>
        <a:sx n="33" d="100"/>
        <a:sy n="33" d="100"/>
      </p:scale>
      <p:origin x="0" y="368"/>
    </p:cViewPr>
  </p:outlineViewPr>
  <p:notesTextViewPr>
    <p:cViewPr>
      <p:scale>
        <a:sx n="100" d="100"/>
        <a:sy n="100" d="100"/>
      </p:scale>
      <p:origin x="0" y="0"/>
    </p:cViewPr>
  </p:notesTextViewPr>
  <p:sorterViewPr>
    <p:cViewPr>
      <p:scale>
        <a:sx n="66" d="100"/>
        <a:sy n="66" d="100"/>
      </p:scale>
      <p:origin x="0" y="520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80" Type="http://schemas.openxmlformats.org/officeDocument/2006/relationships/handoutMaster" Target="handoutMasters/handoutMaster1.xml"/><Relationship Id="rId81" Type="http://schemas.openxmlformats.org/officeDocument/2006/relationships/presProps" Target="presProps.xml"/><Relationship Id="rId82" Type="http://schemas.openxmlformats.org/officeDocument/2006/relationships/viewProps" Target="viewProps.xml"/><Relationship Id="rId83" Type="http://schemas.openxmlformats.org/officeDocument/2006/relationships/theme" Target="theme/theme1.xml"/><Relationship Id="rId84" Type="http://schemas.openxmlformats.org/officeDocument/2006/relationships/tableStyles" Target="tableStyles.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73" Type="http://schemas.openxmlformats.org/officeDocument/2006/relationships/slide" Target="slides/slide72.xml"/><Relationship Id="rId74" Type="http://schemas.openxmlformats.org/officeDocument/2006/relationships/slide" Target="slides/slide73.xml"/><Relationship Id="rId75" Type="http://schemas.openxmlformats.org/officeDocument/2006/relationships/slide" Target="slides/slide74.xml"/><Relationship Id="rId76" Type="http://schemas.openxmlformats.org/officeDocument/2006/relationships/slide" Target="slides/slide75.xml"/><Relationship Id="rId77" Type="http://schemas.openxmlformats.org/officeDocument/2006/relationships/slide" Target="slides/slide76.xml"/><Relationship Id="rId78" Type="http://schemas.openxmlformats.org/officeDocument/2006/relationships/slide" Target="slides/slide77.xml"/><Relationship Id="rId79" Type="http://schemas.openxmlformats.org/officeDocument/2006/relationships/notesMaster" Target="notesMasters/notesMaster1.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5.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5.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ＭＳ Ｐゴシック" charset="0"/>
                <a:cs typeface="ＭＳ Ｐゴシック" charset="0"/>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54FD0CEC-EA50-3041-9D90-73B567F54137}" type="datetime1">
              <a:rPr lang="en-US" altLang="en-US"/>
              <a:pPr/>
              <a:t>2/8/16</a:t>
            </a:fld>
            <a:endParaRPr lang="en-US" alt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ea typeface="ＭＳ Ｐゴシック" charset="0"/>
                <a:cs typeface="ＭＳ Ｐゴシック" charset="0"/>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F23AF5FC-5D69-CE49-BB29-2F9E1290272B}" type="slidenum">
              <a:rPr lang="en-US" altLang="en-US"/>
              <a:pPr/>
              <a:t>‹#›</a:t>
            </a:fld>
            <a:endParaRPr lang="en-US" altLang="en-US"/>
          </a:p>
        </p:txBody>
      </p:sp>
    </p:spTree>
    <p:extLst>
      <p:ext uri="{BB962C8B-B14F-4D97-AF65-F5344CB8AC3E}">
        <p14:creationId xmlns:p14="http://schemas.microsoft.com/office/powerpoint/2010/main" val="68494071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ＭＳ Ｐゴシック" charset="0"/>
                <a:cs typeface="ＭＳ Ｐゴシック" charset="0"/>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399CF916-E098-FA49-AE0D-24F55F532AC9}" type="datetimeFigureOut">
              <a:rPr lang="en-US" altLang="en-US"/>
              <a:pPr/>
              <a:t>2/8/16</a:t>
            </a:fld>
            <a:endParaRPr lang="en-US" alt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ea typeface="ＭＳ Ｐゴシック" charset="0"/>
                <a:cs typeface="ＭＳ Ｐゴシック" charset="0"/>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23B74B87-7A01-BB44-9F87-FCE5E2D704E7}" type="slidenum">
              <a:rPr lang="en-US" altLang="en-US"/>
              <a:pPr/>
              <a:t>‹#›</a:t>
            </a:fld>
            <a:endParaRPr lang="en-US" altLang="en-US"/>
          </a:p>
        </p:txBody>
      </p:sp>
    </p:spTree>
    <p:extLst>
      <p:ext uri="{BB962C8B-B14F-4D97-AF65-F5344CB8AC3E}">
        <p14:creationId xmlns:p14="http://schemas.microsoft.com/office/powerpoint/2010/main" val="741891771"/>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ＭＳ Ｐゴシック" charset="0"/>
        <a:cs typeface="ＭＳ Ｐゴシック" charset="0"/>
      </a:defRPr>
    </a:lvl1pPr>
    <a:lvl2pPr marL="457200" algn="l" defTabSz="457200" rtl="0" eaLnBrk="0" fontAlgn="base" hangingPunct="0">
      <a:spcBef>
        <a:spcPct val="30000"/>
      </a:spcBef>
      <a:spcAft>
        <a:spcPct val="0"/>
      </a:spcAft>
      <a:defRPr sz="1200" kern="1200">
        <a:solidFill>
          <a:schemeClr val="tx1"/>
        </a:solidFill>
        <a:latin typeface="+mn-lt"/>
        <a:ea typeface="ＭＳ Ｐゴシック" charset="0"/>
        <a:cs typeface="+mn-cs"/>
      </a:defRPr>
    </a:lvl2pPr>
    <a:lvl3pPr marL="914400" algn="l" defTabSz="457200" rtl="0" eaLnBrk="0" fontAlgn="base" hangingPunct="0">
      <a:spcBef>
        <a:spcPct val="30000"/>
      </a:spcBef>
      <a:spcAft>
        <a:spcPct val="0"/>
      </a:spcAft>
      <a:defRPr sz="1200" kern="1200">
        <a:solidFill>
          <a:schemeClr val="tx1"/>
        </a:solidFill>
        <a:latin typeface="+mn-lt"/>
        <a:ea typeface="ＭＳ Ｐゴシック" charset="0"/>
        <a:cs typeface="+mn-cs"/>
      </a:defRPr>
    </a:lvl3pPr>
    <a:lvl4pPr marL="1371600" algn="l" defTabSz="457200" rtl="0" eaLnBrk="0" fontAlgn="base" hangingPunct="0">
      <a:spcBef>
        <a:spcPct val="30000"/>
      </a:spcBef>
      <a:spcAft>
        <a:spcPct val="0"/>
      </a:spcAft>
      <a:defRPr sz="1200" kern="1200">
        <a:solidFill>
          <a:schemeClr val="tx1"/>
        </a:solidFill>
        <a:latin typeface="+mn-lt"/>
        <a:ea typeface="ＭＳ Ｐゴシック" charset="0"/>
        <a:cs typeface="+mn-cs"/>
      </a:defRPr>
    </a:lvl4pPr>
    <a:lvl5pPr marL="1828800" algn="l" defTabSz="457200" rtl="0" eaLnBrk="0" fontAlgn="base" hangingPunct="0">
      <a:spcBef>
        <a:spcPct val="30000"/>
      </a:spcBef>
      <a:spcAft>
        <a:spcPct val="0"/>
      </a:spcAft>
      <a:defRPr sz="1200" kern="1200">
        <a:solidFill>
          <a:schemeClr val="tx1"/>
        </a:solidFill>
        <a:latin typeface="+mn-lt"/>
        <a:ea typeface="ＭＳ Ｐゴシック" charset="0"/>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ＭＳ Ｐゴシック" charset="-128"/>
              </a:defRPr>
            </a:lvl1pPr>
            <a:lvl2pPr marL="742950" indent="-285750" eaLnBrk="0" hangingPunct="0">
              <a:defRPr sz="2400">
                <a:solidFill>
                  <a:schemeClr val="tx1"/>
                </a:solidFill>
                <a:latin typeface="Calibri" charset="0"/>
                <a:ea typeface="ＭＳ Ｐゴシック" charset="-128"/>
              </a:defRPr>
            </a:lvl2pPr>
            <a:lvl3pPr marL="1143000" indent="-228600" eaLnBrk="0" hangingPunct="0">
              <a:defRPr sz="2400">
                <a:solidFill>
                  <a:schemeClr val="tx1"/>
                </a:solidFill>
                <a:latin typeface="Calibri" charset="0"/>
                <a:ea typeface="ＭＳ Ｐゴシック" charset="-128"/>
              </a:defRPr>
            </a:lvl3pPr>
            <a:lvl4pPr marL="1600200" indent="-228600" eaLnBrk="0" hangingPunct="0">
              <a:defRPr sz="2400">
                <a:solidFill>
                  <a:schemeClr val="tx1"/>
                </a:solidFill>
                <a:latin typeface="Calibri" charset="0"/>
                <a:ea typeface="ＭＳ Ｐゴシック" charset="-128"/>
              </a:defRPr>
            </a:lvl4pPr>
            <a:lvl5pPr marL="2057400" indent="-228600" eaLnBrk="0" hangingPunct="0">
              <a:defRPr sz="2400">
                <a:solidFill>
                  <a:schemeClr val="tx1"/>
                </a:solidFill>
                <a:latin typeface="Calibri" charset="0"/>
                <a:ea typeface="ＭＳ Ｐゴシック" charset="-128"/>
              </a:defRPr>
            </a:lvl5pPr>
            <a:lvl6pPr marL="2514600" indent="-228600" defTabSz="4572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defTabSz="4572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defTabSz="4572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defTabSz="457200" eaLnBrk="0" fontAlgn="base" hangingPunct="0">
              <a:spcBef>
                <a:spcPct val="0"/>
              </a:spcBef>
              <a:spcAft>
                <a:spcPct val="0"/>
              </a:spcAft>
              <a:defRPr sz="2400">
                <a:solidFill>
                  <a:schemeClr val="tx1"/>
                </a:solidFill>
                <a:latin typeface="Calibri" charset="0"/>
                <a:ea typeface="ＭＳ Ｐゴシック" charset="-128"/>
              </a:defRPr>
            </a:lvl9pPr>
          </a:lstStyle>
          <a:p>
            <a:pPr eaLnBrk="1" hangingPunct="1"/>
            <a:fld id="{E440CDF5-F7BC-8C45-9674-DBE2B10FEAC7}" type="slidenum">
              <a:rPr lang="en-US" altLang="en-US" sz="1200"/>
              <a:pPr eaLnBrk="1" hangingPunct="1"/>
              <a:t>2</a:t>
            </a:fld>
            <a:endParaRPr lang="en-US" altLang="en-US" sz="1200"/>
          </a:p>
        </p:txBody>
      </p:sp>
      <p:sp>
        <p:nvSpPr>
          <p:cNvPr id="17410"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7411"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tLang="en-US">
              <a:ea typeface="ＭＳ Ｐゴシック" charset="-128"/>
            </a:endParaRPr>
          </a:p>
        </p:txBody>
      </p:sp>
    </p:spTree>
    <p:extLst>
      <p:ext uri="{BB962C8B-B14F-4D97-AF65-F5344CB8AC3E}">
        <p14:creationId xmlns:p14="http://schemas.microsoft.com/office/powerpoint/2010/main" val="14179808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ＭＳ Ｐゴシック" charset="-128"/>
              </a:defRPr>
            </a:lvl1pPr>
            <a:lvl2pPr marL="742950" indent="-285750" eaLnBrk="0" hangingPunct="0">
              <a:defRPr sz="2400">
                <a:solidFill>
                  <a:schemeClr val="tx1"/>
                </a:solidFill>
                <a:latin typeface="Calibri" charset="0"/>
                <a:ea typeface="ＭＳ Ｐゴシック" charset="-128"/>
              </a:defRPr>
            </a:lvl2pPr>
            <a:lvl3pPr marL="1143000" indent="-228600" eaLnBrk="0" hangingPunct="0">
              <a:defRPr sz="2400">
                <a:solidFill>
                  <a:schemeClr val="tx1"/>
                </a:solidFill>
                <a:latin typeface="Calibri" charset="0"/>
                <a:ea typeface="ＭＳ Ｐゴシック" charset="-128"/>
              </a:defRPr>
            </a:lvl3pPr>
            <a:lvl4pPr marL="1600200" indent="-228600" eaLnBrk="0" hangingPunct="0">
              <a:defRPr sz="2400">
                <a:solidFill>
                  <a:schemeClr val="tx1"/>
                </a:solidFill>
                <a:latin typeface="Calibri" charset="0"/>
                <a:ea typeface="ＭＳ Ｐゴシック" charset="-128"/>
              </a:defRPr>
            </a:lvl4pPr>
            <a:lvl5pPr marL="2057400" indent="-228600" eaLnBrk="0" hangingPunct="0">
              <a:defRPr sz="2400">
                <a:solidFill>
                  <a:schemeClr val="tx1"/>
                </a:solidFill>
                <a:latin typeface="Calibri" charset="0"/>
                <a:ea typeface="ＭＳ Ｐゴシック" charset="-128"/>
              </a:defRPr>
            </a:lvl5pPr>
            <a:lvl6pPr marL="2514600" indent="-228600" defTabSz="4572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defTabSz="4572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defTabSz="4572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defTabSz="457200" eaLnBrk="0" fontAlgn="base" hangingPunct="0">
              <a:spcBef>
                <a:spcPct val="0"/>
              </a:spcBef>
              <a:spcAft>
                <a:spcPct val="0"/>
              </a:spcAft>
              <a:defRPr sz="2400">
                <a:solidFill>
                  <a:schemeClr val="tx1"/>
                </a:solidFill>
                <a:latin typeface="Calibri" charset="0"/>
                <a:ea typeface="ＭＳ Ｐゴシック" charset="-128"/>
              </a:defRPr>
            </a:lvl9pPr>
          </a:lstStyle>
          <a:p>
            <a:pPr eaLnBrk="1" hangingPunct="1"/>
            <a:fld id="{3774AD42-B2E9-E34D-90F9-39EFA57C4C41}" type="slidenum">
              <a:rPr lang="en-US" altLang="en-US" sz="1200"/>
              <a:pPr eaLnBrk="1" hangingPunct="1"/>
              <a:t>18</a:t>
            </a:fld>
            <a:endParaRPr lang="en-US" altLang="en-US" sz="1200"/>
          </a:p>
        </p:txBody>
      </p:sp>
      <p:sp>
        <p:nvSpPr>
          <p:cNvPr id="28674"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28675"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ea typeface="ＭＳ Ｐゴシック" charset="-128"/>
              </a:rPr>
              <a:t>The bars represent features. If you look directly at the A or at the green plus, your visual system can isolate the relevant features of the A and identify it. If you fixate too far away, on the red minus, the brain combines features from the A and the chaff and you get a jumble instead of a letter. This is crowding.</a:t>
            </a:r>
          </a:p>
        </p:txBody>
      </p:sp>
    </p:spTree>
    <p:extLst>
      <p:ext uri="{BB962C8B-B14F-4D97-AF65-F5344CB8AC3E}">
        <p14:creationId xmlns:p14="http://schemas.microsoft.com/office/powerpoint/2010/main" val="13788378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ＭＳ Ｐゴシック" charset="-128"/>
              </a:defRPr>
            </a:lvl1pPr>
            <a:lvl2pPr marL="742950" indent="-285750" eaLnBrk="0" hangingPunct="0">
              <a:defRPr sz="2400">
                <a:solidFill>
                  <a:schemeClr val="tx1"/>
                </a:solidFill>
                <a:latin typeface="Calibri" charset="0"/>
                <a:ea typeface="ＭＳ Ｐゴシック" charset="-128"/>
              </a:defRPr>
            </a:lvl2pPr>
            <a:lvl3pPr marL="1143000" indent="-228600" eaLnBrk="0" hangingPunct="0">
              <a:defRPr sz="2400">
                <a:solidFill>
                  <a:schemeClr val="tx1"/>
                </a:solidFill>
                <a:latin typeface="Calibri" charset="0"/>
                <a:ea typeface="ＭＳ Ｐゴシック" charset="-128"/>
              </a:defRPr>
            </a:lvl3pPr>
            <a:lvl4pPr marL="1600200" indent="-228600" eaLnBrk="0" hangingPunct="0">
              <a:defRPr sz="2400">
                <a:solidFill>
                  <a:schemeClr val="tx1"/>
                </a:solidFill>
                <a:latin typeface="Calibri" charset="0"/>
                <a:ea typeface="ＭＳ Ｐゴシック" charset="-128"/>
              </a:defRPr>
            </a:lvl4pPr>
            <a:lvl5pPr marL="2057400" indent="-228600" eaLnBrk="0" hangingPunct="0">
              <a:defRPr sz="2400">
                <a:solidFill>
                  <a:schemeClr val="tx1"/>
                </a:solidFill>
                <a:latin typeface="Calibri" charset="0"/>
                <a:ea typeface="ＭＳ Ｐゴシック" charset="-128"/>
              </a:defRPr>
            </a:lvl5pPr>
            <a:lvl6pPr marL="2514600" indent="-228600" defTabSz="4572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defTabSz="4572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defTabSz="4572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defTabSz="457200" eaLnBrk="0" fontAlgn="base" hangingPunct="0">
              <a:spcBef>
                <a:spcPct val="0"/>
              </a:spcBef>
              <a:spcAft>
                <a:spcPct val="0"/>
              </a:spcAft>
              <a:defRPr sz="2400">
                <a:solidFill>
                  <a:schemeClr val="tx1"/>
                </a:solidFill>
                <a:latin typeface="Calibri" charset="0"/>
                <a:ea typeface="ＭＳ Ｐゴシック" charset="-128"/>
              </a:defRPr>
            </a:lvl9pPr>
          </a:lstStyle>
          <a:p>
            <a:pPr eaLnBrk="1" hangingPunct="1"/>
            <a:fld id="{EF66D755-1016-B549-AD29-1D6B7B8E2589}" type="slidenum">
              <a:rPr lang="en-US" altLang="en-US" sz="1200"/>
              <a:pPr eaLnBrk="1" hangingPunct="1"/>
              <a:t>19</a:t>
            </a:fld>
            <a:endParaRPr lang="en-US" altLang="en-US" sz="1200"/>
          </a:p>
        </p:txBody>
      </p:sp>
      <p:sp>
        <p:nvSpPr>
          <p:cNvPr id="30722"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30723"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ea typeface="ＭＳ Ｐゴシック" charset="-128"/>
              </a:rPr>
              <a:t>Crowding is often studied with letters, as Bouma did in the 1970’s. We measure the critical spacing – the minimal spacing required to avoid crowding. Here you can easily identify the lone r on the left when you fixate the minus, but you cannot identify the central r on right. This is because the spacing is less than critical. The whole word falls in one critical spacing and the features from all the letters are jumbled. If you move your fixation closer, to the green plus, you can recognize the r among flankers, because the letters are now more than critically spaced. </a:t>
            </a:r>
          </a:p>
        </p:txBody>
      </p:sp>
    </p:spTree>
    <p:extLst>
      <p:ext uri="{BB962C8B-B14F-4D97-AF65-F5344CB8AC3E}">
        <p14:creationId xmlns:p14="http://schemas.microsoft.com/office/powerpoint/2010/main" val="6324160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ＭＳ Ｐゴシック" charset="-128"/>
              </a:defRPr>
            </a:lvl1pPr>
            <a:lvl2pPr marL="742950" indent="-285750" eaLnBrk="0" hangingPunct="0">
              <a:defRPr sz="2400">
                <a:solidFill>
                  <a:schemeClr val="tx1"/>
                </a:solidFill>
                <a:latin typeface="Calibri" charset="0"/>
                <a:ea typeface="ＭＳ Ｐゴシック" charset="-128"/>
              </a:defRPr>
            </a:lvl2pPr>
            <a:lvl3pPr marL="1143000" indent="-228600" eaLnBrk="0" hangingPunct="0">
              <a:defRPr sz="2400">
                <a:solidFill>
                  <a:schemeClr val="tx1"/>
                </a:solidFill>
                <a:latin typeface="Calibri" charset="0"/>
                <a:ea typeface="ＭＳ Ｐゴシック" charset="-128"/>
              </a:defRPr>
            </a:lvl3pPr>
            <a:lvl4pPr marL="1600200" indent="-228600" eaLnBrk="0" hangingPunct="0">
              <a:defRPr sz="2400">
                <a:solidFill>
                  <a:schemeClr val="tx1"/>
                </a:solidFill>
                <a:latin typeface="Calibri" charset="0"/>
                <a:ea typeface="ＭＳ Ｐゴシック" charset="-128"/>
              </a:defRPr>
            </a:lvl4pPr>
            <a:lvl5pPr marL="2057400" indent="-228600" eaLnBrk="0" hangingPunct="0">
              <a:defRPr sz="2400">
                <a:solidFill>
                  <a:schemeClr val="tx1"/>
                </a:solidFill>
                <a:latin typeface="Calibri" charset="0"/>
                <a:ea typeface="ＭＳ Ｐゴシック" charset="-128"/>
              </a:defRPr>
            </a:lvl5pPr>
            <a:lvl6pPr marL="2514600" indent="-228600" defTabSz="4572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defTabSz="4572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defTabSz="4572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defTabSz="457200" eaLnBrk="0" fontAlgn="base" hangingPunct="0">
              <a:spcBef>
                <a:spcPct val="0"/>
              </a:spcBef>
              <a:spcAft>
                <a:spcPct val="0"/>
              </a:spcAft>
              <a:defRPr sz="2400">
                <a:solidFill>
                  <a:schemeClr val="tx1"/>
                </a:solidFill>
                <a:latin typeface="Calibri" charset="0"/>
                <a:ea typeface="ＭＳ Ｐゴシック" charset="-128"/>
              </a:defRPr>
            </a:lvl9pPr>
          </a:lstStyle>
          <a:p>
            <a:pPr eaLnBrk="1" hangingPunct="1"/>
            <a:fld id="{B1D1D1AA-BF7F-5E47-BBAB-5C11303F85B1}" type="slidenum">
              <a:rPr lang="en-US" altLang="en-US" sz="1200"/>
              <a:pPr eaLnBrk="1" hangingPunct="1"/>
              <a:t>20</a:t>
            </a:fld>
            <a:endParaRPr lang="en-US" altLang="en-US" sz="1200"/>
          </a:p>
        </p:txBody>
      </p:sp>
      <p:sp>
        <p:nvSpPr>
          <p:cNvPr id="32770"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32771"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ea typeface="ＭＳ Ｐゴシック" charset="-128"/>
              </a:rPr>
              <a:t>Bouma first noted in 1970 that critical spacing depends on distance from fixation, roughly half the eccentricity. When the object and flankers are similar, this is true regardless of the type of object or its size. This the Bouma law. The plus-minus represents threshold eccentricity for identifying the central object in each row. In the first two lines, the task is to tell the orientation the the middle grating. Cutting the size of the image in half does not change the critical spacing.  </a:t>
            </a:r>
          </a:p>
        </p:txBody>
      </p:sp>
    </p:spTree>
    <p:extLst>
      <p:ext uri="{BB962C8B-B14F-4D97-AF65-F5344CB8AC3E}">
        <p14:creationId xmlns:p14="http://schemas.microsoft.com/office/powerpoint/2010/main" val="11202690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ＭＳ Ｐゴシック" charset="-128"/>
              </a:defRPr>
            </a:lvl1pPr>
            <a:lvl2pPr marL="742950" indent="-285750" eaLnBrk="0" hangingPunct="0">
              <a:defRPr sz="2400">
                <a:solidFill>
                  <a:schemeClr val="tx1"/>
                </a:solidFill>
                <a:latin typeface="Calibri" charset="0"/>
                <a:ea typeface="ＭＳ Ｐゴシック" charset="-128"/>
              </a:defRPr>
            </a:lvl2pPr>
            <a:lvl3pPr marL="1143000" indent="-228600" eaLnBrk="0" hangingPunct="0">
              <a:defRPr sz="2400">
                <a:solidFill>
                  <a:schemeClr val="tx1"/>
                </a:solidFill>
                <a:latin typeface="Calibri" charset="0"/>
                <a:ea typeface="ＭＳ Ｐゴシック" charset="-128"/>
              </a:defRPr>
            </a:lvl3pPr>
            <a:lvl4pPr marL="1600200" indent="-228600" eaLnBrk="0" hangingPunct="0">
              <a:defRPr sz="2400">
                <a:solidFill>
                  <a:schemeClr val="tx1"/>
                </a:solidFill>
                <a:latin typeface="Calibri" charset="0"/>
                <a:ea typeface="ＭＳ Ｐゴシック" charset="-128"/>
              </a:defRPr>
            </a:lvl4pPr>
            <a:lvl5pPr marL="2057400" indent="-228600" eaLnBrk="0" hangingPunct="0">
              <a:defRPr sz="2400">
                <a:solidFill>
                  <a:schemeClr val="tx1"/>
                </a:solidFill>
                <a:latin typeface="Calibri" charset="0"/>
                <a:ea typeface="ＭＳ Ｐゴシック" charset="-128"/>
              </a:defRPr>
            </a:lvl5pPr>
            <a:lvl6pPr marL="2514600" indent="-228600" defTabSz="4572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defTabSz="4572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defTabSz="4572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defTabSz="457200" eaLnBrk="0" fontAlgn="base" hangingPunct="0">
              <a:spcBef>
                <a:spcPct val="0"/>
              </a:spcBef>
              <a:spcAft>
                <a:spcPct val="0"/>
              </a:spcAft>
              <a:defRPr sz="2400">
                <a:solidFill>
                  <a:schemeClr val="tx1"/>
                </a:solidFill>
                <a:latin typeface="Calibri" charset="0"/>
                <a:ea typeface="ＭＳ Ｐゴシック" charset="-128"/>
              </a:defRPr>
            </a:lvl9pPr>
          </a:lstStyle>
          <a:p>
            <a:pPr eaLnBrk="1" hangingPunct="1"/>
            <a:fld id="{B6FE6851-C8D4-3540-A01C-87463F71D39C}" type="slidenum">
              <a:rPr lang="en-US" altLang="en-US" sz="1200"/>
              <a:pPr eaLnBrk="1" hangingPunct="1"/>
              <a:t>21</a:t>
            </a:fld>
            <a:endParaRPr lang="en-US" altLang="en-US" sz="1200"/>
          </a:p>
        </p:txBody>
      </p:sp>
      <p:sp>
        <p:nvSpPr>
          <p:cNvPr id="34818" name="Rectangle 2"/>
          <p:cNvSpPr>
            <a:spLocks noGrp="1" noRot="1" noChangeAspect="1" noChangeArrowheads="1"/>
          </p:cNvSpPr>
          <p:nvPr>
            <p:ph type="sldImg"/>
          </p:nvPr>
        </p:nvSpPr>
        <p:spPr bwMode="auto">
          <a:solidFill>
            <a:srgbClr val="FFFFFF"/>
          </a:solidFill>
          <a:ln>
            <a:solidFill>
              <a:srgbClr val="000000"/>
            </a:solidFill>
            <a:miter lim="800000"/>
            <a:headEnd/>
            <a:tailEnd/>
          </a:ln>
        </p:spPr>
      </p:sp>
      <p:sp>
        <p:nvSpPr>
          <p:cNvPr id="34819" name="Rectangle 3"/>
          <p:cNvSpPr>
            <a:spLocks noGrp="1" noChangeArrowheads="1"/>
          </p:cNvSpPr>
          <p:nvPr>
            <p:ph type="body" idx="1"/>
          </p:nvPr>
        </p:nvSpPr>
        <p:spPr bwMode="auto">
          <a:solidFill>
            <a:srgbClr val="FFFFFF"/>
          </a:solidFill>
          <a:ln>
            <a:solidFill>
              <a:srgbClr val="000000"/>
            </a:solidFill>
            <a:miter lim="800000"/>
            <a:headEnd/>
            <a:tailEnd/>
          </a:ln>
        </p:spPr>
        <p:txBody>
          <a:bodyPr wrap="square" numCol="1" anchor="t" anchorCtr="0" compatLnSpc="1">
            <a:prstTxWarp prst="textNoShape">
              <a:avLst/>
            </a:prstTxWarp>
          </a:bodyPr>
          <a:lstStyle/>
          <a:p>
            <a:pPr eaLnBrk="1" hangingPunct="1">
              <a:spcBef>
                <a:spcPct val="0"/>
              </a:spcBef>
            </a:pPr>
            <a:r>
              <a:rPr lang="en-US" altLang="en-US">
                <a:ea typeface="ＭＳ Ｐゴシック" charset="-128"/>
              </a:rPr>
              <a:t>A similar task with letter identification. Again the contours map out critical spacing, and critical spacing is increasing with eccentricity. But we also varied the size of the target. The three colored lines are three different letter sizes. As you can see, size doesn’t matter. What matters is eccentricity and spacing. That’s the Bouma law. </a:t>
            </a:r>
          </a:p>
        </p:txBody>
      </p:sp>
    </p:spTree>
    <p:extLst>
      <p:ext uri="{BB962C8B-B14F-4D97-AF65-F5344CB8AC3E}">
        <p14:creationId xmlns:p14="http://schemas.microsoft.com/office/powerpoint/2010/main" val="13730590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ＭＳ Ｐゴシック" charset="-128"/>
              </a:defRPr>
            </a:lvl1pPr>
            <a:lvl2pPr marL="742950" indent="-285750" eaLnBrk="0" hangingPunct="0">
              <a:defRPr sz="2400">
                <a:solidFill>
                  <a:schemeClr val="tx1"/>
                </a:solidFill>
                <a:latin typeface="Calibri" charset="0"/>
                <a:ea typeface="ＭＳ Ｐゴシック" charset="-128"/>
              </a:defRPr>
            </a:lvl2pPr>
            <a:lvl3pPr marL="1143000" indent="-228600" eaLnBrk="0" hangingPunct="0">
              <a:defRPr sz="2400">
                <a:solidFill>
                  <a:schemeClr val="tx1"/>
                </a:solidFill>
                <a:latin typeface="Calibri" charset="0"/>
                <a:ea typeface="ＭＳ Ｐゴシック" charset="-128"/>
              </a:defRPr>
            </a:lvl3pPr>
            <a:lvl4pPr marL="1600200" indent="-228600" eaLnBrk="0" hangingPunct="0">
              <a:defRPr sz="2400">
                <a:solidFill>
                  <a:schemeClr val="tx1"/>
                </a:solidFill>
                <a:latin typeface="Calibri" charset="0"/>
                <a:ea typeface="ＭＳ Ｐゴシック" charset="-128"/>
              </a:defRPr>
            </a:lvl4pPr>
            <a:lvl5pPr marL="2057400" indent="-228600" eaLnBrk="0" hangingPunct="0">
              <a:defRPr sz="2400">
                <a:solidFill>
                  <a:schemeClr val="tx1"/>
                </a:solidFill>
                <a:latin typeface="Calibri" charset="0"/>
                <a:ea typeface="ＭＳ Ｐゴシック" charset="-128"/>
              </a:defRPr>
            </a:lvl5pPr>
            <a:lvl6pPr marL="2514600" indent="-228600" defTabSz="4572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defTabSz="4572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defTabSz="4572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defTabSz="457200" eaLnBrk="0" fontAlgn="base" hangingPunct="0">
              <a:spcBef>
                <a:spcPct val="0"/>
              </a:spcBef>
              <a:spcAft>
                <a:spcPct val="0"/>
              </a:spcAft>
              <a:defRPr sz="2400">
                <a:solidFill>
                  <a:schemeClr val="tx1"/>
                </a:solidFill>
                <a:latin typeface="Calibri" charset="0"/>
                <a:ea typeface="ＭＳ Ｐゴシック" charset="-128"/>
              </a:defRPr>
            </a:lvl9pPr>
          </a:lstStyle>
          <a:p>
            <a:pPr eaLnBrk="1" hangingPunct="1"/>
            <a:fld id="{BE47C0BC-F203-ED40-806D-4B17A88ECCBB}" type="slidenum">
              <a:rPr lang="en-US" altLang="en-US" sz="1200"/>
              <a:pPr eaLnBrk="1" hangingPunct="1"/>
              <a:t>24</a:t>
            </a:fld>
            <a:endParaRPr lang="en-US" altLang="en-US" sz="1200"/>
          </a:p>
        </p:txBody>
      </p:sp>
      <p:sp>
        <p:nvSpPr>
          <p:cNvPr id="102402"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02403"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ea typeface="ＭＳ Ｐゴシック" charset="-128"/>
              </a:rPr>
              <a:t>Bouma first noted in 1970 that critical spacing depends on distance from fixation, roughly half the eccentricity. When the object and flankers are similar, this is true regardless of the type of object or its size. This the Bouma law. The plus-minus represents threshold eccentricity for identifying the central object in each row. In the first two lines, the task is to tell the orientation the the middle grating. Cutting the size of the image in half does not change the critical spacing.  </a:t>
            </a:r>
          </a:p>
        </p:txBody>
      </p:sp>
    </p:spTree>
    <p:extLst>
      <p:ext uri="{BB962C8B-B14F-4D97-AF65-F5344CB8AC3E}">
        <p14:creationId xmlns:p14="http://schemas.microsoft.com/office/powerpoint/2010/main" val="21015861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3B74B87-7A01-BB44-9F87-FCE5E2D704E7}" type="slidenum">
              <a:rPr lang="en-US" altLang="en-US" smtClean="0"/>
              <a:pPr/>
              <a:t>73</a:t>
            </a:fld>
            <a:endParaRPr lang="en-US" altLang="en-US"/>
          </a:p>
        </p:txBody>
      </p:sp>
    </p:spTree>
    <p:extLst>
      <p:ext uri="{BB962C8B-B14F-4D97-AF65-F5344CB8AC3E}">
        <p14:creationId xmlns:p14="http://schemas.microsoft.com/office/powerpoint/2010/main" val="7951666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fld id="{BFE097D3-A8B9-224B-B551-9B9CF8EA0548}" type="datetime1">
              <a:rPr lang="en-US" altLang="en-US"/>
              <a:pPr/>
              <a:t>2/8/16</a:t>
            </a:fld>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5BCF310B-207A-B448-B8DB-3458902EFE52}" type="slidenum">
              <a:rPr lang="en-US" altLang="en-US"/>
              <a:pPr/>
              <a:t>‹#›</a:t>
            </a:fld>
            <a:endParaRPr lang="en-US" altLang="en-US"/>
          </a:p>
        </p:txBody>
      </p:sp>
    </p:spTree>
    <p:extLst>
      <p:ext uri="{BB962C8B-B14F-4D97-AF65-F5344CB8AC3E}">
        <p14:creationId xmlns:p14="http://schemas.microsoft.com/office/powerpoint/2010/main" val="5732295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025EBCA6-FFEF-9044-9946-D18ADCC4D370}" type="datetime1">
              <a:rPr lang="en-US" altLang="en-US"/>
              <a:pPr/>
              <a:t>2/8/16</a:t>
            </a:fld>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D4D1F976-2178-CC49-BB1A-C7209529B570}" type="slidenum">
              <a:rPr lang="en-US" altLang="en-US"/>
              <a:pPr/>
              <a:t>‹#›</a:t>
            </a:fld>
            <a:endParaRPr lang="en-US" altLang="en-US"/>
          </a:p>
        </p:txBody>
      </p:sp>
    </p:spTree>
    <p:extLst>
      <p:ext uri="{BB962C8B-B14F-4D97-AF65-F5344CB8AC3E}">
        <p14:creationId xmlns:p14="http://schemas.microsoft.com/office/powerpoint/2010/main" val="18202114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A6C84CE7-E2F0-494E-814B-6A649768C5C6}" type="datetime1">
              <a:rPr lang="en-US" altLang="en-US"/>
              <a:pPr/>
              <a:t>2/8/16</a:t>
            </a:fld>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2C71E28B-F879-814F-8D30-02335421286D}" type="slidenum">
              <a:rPr lang="en-US" altLang="en-US"/>
              <a:pPr/>
              <a:t>‹#›</a:t>
            </a:fld>
            <a:endParaRPr lang="en-US" altLang="en-US"/>
          </a:p>
        </p:txBody>
      </p:sp>
    </p:spTree>
    <p:extLst>
      <p:ext uri="{BB962C8B-B14F-4D97-AF65-F5344CB8AC3E}">
        <p14:creationId xmlns:p14="http://schemas.microsoft.com/office/powerpoint/2010/main" val="13887508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2522C3AF-6E6E-944A-9EC3-D2804CDE5E95}" type="datetime1">
              <a:rPr lang="en-US" altLang="en-US"/>
              <a:pPr/>
              <a:t>2/8/16</a:t>
            </a:fld>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18B43FD9-7AEC-E640-A6B1-F6080450235E}" type="slidenum">
              <a:rPr lang="en-US" altLang="en-US"/>
              <a:pPr/>
              <a:t>‹#›</a:t>
            </a:fld>
            <a:endParaRPr lang="en-US" altLang="en-US"/>
          </a:p>
        </p:txBody>
      </p:sp>
    </p:spTree>
    <p:extLst>
      <p:ext uri="{BB962C8B-B14F-4D97-AF65-F5344CB8AC3E}">
        <p14:creationId xmlns:p14="http://schemas.microsoft.com/office/powerpoint/2010/main" val="6580450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fld id="{8D69BCED-1E00-204B-BB42-A9A63FBA32FB}" type="datetime1">
              <a:rPr lang="en-US" altLang="en-US"/>
              <a:pPr/>
              <a:t>2/8/16</a:t>
            </a:fld>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12B1665D-FC11-4E40-8F8E-1E9405A76621}" type="slidenum">
              <a:rPr lang="en-US" altLang="en-US"/>
              <a:pPr/>
              <a:t>‹#›</a:t>
            </a:fld>
            <a:endParaRPr lang="en-US" altLang="en-US"/>
          </a:p>
        </p:txBody>
      </p:sp>
    </p:spTree>
    <p:extLst>
      <p:ext uri="{BB962C8B-B14F-4D97-AF65-F5344CB8AC3E}">
        <p14:creationId xmlns:p14="http://schemas.microsoft.com/office/powerpoint/2010/main" val="2227766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fld id="{0E8431BF-728A-6F4C-80E0-6ED3CA2C55B1}" type="datetime1">
              <a:rPr lang="en-US" altLang="en-US"/>
              <a:pPr/>
              <a:t>2/8/16</a:t>
            </a:fld>
            <a:endParaRPr lang="en-US" alt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B7E733DD-885D-8F49-BCF1-CD8C828B56B5}" type="slidenum">
              <a:rPr lang="en-US" altLang="en-US"/>
              <a:pPr/>
              <a:t>‹#›</a:t>
            </a:fld>
            <a:endParaRPr lang="en-US" altLang="en-US"/>
          </a:p>
        </p:txBody>
      </p:sp>
    </p:spTree>
    <p:extLst>
      <p:ext uri="{BB962C8B-B14F-4D97-AF65-F5344CB8AC3E}">
        <p14:creationId xmlns:p14="http://schemas.microsoft.com/office/powerpoint/2010/main" val="11434623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fld id="{9744031E-9215-DD4C-95DA-8DD63A6023C6}" type="datetime1">
              <a:rPr lang="en-US" altLang="en-US"/>
              <a:pPr/>
              <a:t>2/8/16</a:t>
            </a:fld>
            <a:endParaRPr lang="en-US" alt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fld id="{962145CE-B114-0947-A58E-D1D344658DDB}" type="slidenum">
              <a:rPr lang="en-US" altLang="en-US"/>
              <a:pPr/>
              <a:t>‹#›</a:t>
            </a:fld>
            <a:endParaRPr lang="en-US" altLang="en-US"/>
          </a:p>
        </p:txBody>
      </p:sp>
    </p:spTree>
    <p:extLst>
      <p:ext uri="{BB962C8B-B14F-4D97-AF65-F5344CB8AC3E}">
        <p14:creationId xmlns:p14="http://schemas.microsoft.com/office/powerpoint/2010/main" val="3406434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fld id="{7961B363-6766-3541-913E-577739565C7E}" type="datetime1">
              <a:rPr lang="en-US" altLang="en-US"/>
              <a:pPr/>
              <a:t>2/8/16</a:t>
            </a:fld>
            <a:endParaRPr lang="en-US" alt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fld id="{35CA9229-75DA-DD43-BFA3-168F86744775}" type="slidenum">
              <a:rPr lang="en-US" altLang="en-US"/>
              <a:pPr/>
              <a:t>‹#›</a:t>
            </a:fld>
            <a:endParaRPr lang="en-US" altLang="en-US"/>
          </a:p>
        </p:txBody>
      </p:sp>
    </p:spTree>
    <p:extLst>
      <p:ext uri="{BB962C8B-B14F-4D97-AF65-F5344CB8AC3E}">
        <p14:creationId xmlns:p14="http://schemas.microsoft.com/office/powerpoint/2010/main" val="35990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fld id="{8B82D58B-E185-6148-92AE-86176B354055}" type="datetime1">
              <a:rPr lang="en-US" altLang="en-US"/>
              <a:pPr/>
              <a:t>2/8/16</a:t>
            </a:fld>
            <a:endParaRPr lang="en-US" alt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fld id="{E78CF300-FE32-1844-919A-69F07AA2D977}" type="slidenum">
              <a:rPr lang="en-US" altLang="en-US"/>
              <a:pPr/>
              <a:t>‹#›</a:t>
            </a:fld>
            <a:endParaRPr lang="en-US" altLang="en-US"/>
          </a:p>
        </p:txBody>
      </p:sp>
    </p:spTree>
    <p:extLst>
      <p:ext uri="{BB962C8B-B14F-4D97-AF65-F5344CB8AC3E}">
        <p14:creationId xmlns:p14="http://schemas.microsoft.com/office/powerpoint/2010/main" val="3600609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fld id="{884C1A8E-A3AA-7647-8488-C16A7C72C205}" type="datetime1">
              <a:rPr lang="en-US" altLang="en-US"/>
              <a:pPr/>
              <a:t>2/8/16</a:t>
            </a:fld>
            <a:endParaRPr lang="en-US" alt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EBB32BB0-01FF-CF45-9341-987FD93B345F}" type="slidenum">
              <a:rPr lang="en-US" altLang="en-US"/>
              <a:pPr/>
              <a:t>‹#›</a:t>
            </a:fld>
            <a:endParaRPr lang="en-US" altLang="en-US"/>
          </a:p>
        </p:txBody>
      </p:sp>
    </p:spTree>
    <p:extLst>
      <p:ext uri="{BB962C8B-B14F-4D97-AF65-F5344CB8AC3E}">
        <p14:creationId xmlns:p14="http://schemas.microsoft.com/office/powerpoint/2010/main" val="20835917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fld id="{0B145D66-D192-4C45-871E-6AB09BBCCCD9}" type="datetime1">
              <a:rPr lang="en-US" altLang="en-US"/>
              <a:pPr/>
              <a:t>2/8/16</a:t>
            </a:fld>
            <a:endParaRPr lang="en-US" alt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AF822F3D-78A5-CC47-A4EF-5197D8C83688}" type="slidenum">
              <a:rPr lang="en-US" altLang="en-US"/>
              <a:pPr/>
              <a:t>‹#›</a:t>
            </a:fld>
            <a:endParaRPr lang="en-US" altLang="en-US"/>
          </a:p>
        </p:txBody>
      </p:sp>
    </p:spTree>
    <p:extLst>
      <p:ext uri="{BB962C8B-B14F-4D97-AF65-F5344CB8AC3E}">
        <p14:creationId xmlns:p14="http://schemas.microsoft.com/office/powerpoint/2010/main" val="2057639637"/>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defRPr>
            </a:lvl1pPr>
          </a:lstStyle>
          <a:p>
            <a:fld id="{0687117C-798D-1649-8120-DC2BC5BED0F0}" type="datetime1">
              <a:rPr lang="en-US" altLang="en-US"/>
              <a:pPr/>
              <a:t>2/8/16</a:t>
            </a:fld>
            <a:endParaRPr lang="en-US" alt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fld id="{CC0A640E-FDC9-0E46-A0DB-C02A95107833}"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0" fontAlgn="base" hangingPunct="0">
        <a:spcBef>
          <a:spcPct val="0"/>
        </a:spcBef>
        <a:spcAft>
          <a:spcPct val="0"/>
        </a:spcAft>
        <a:defRPr sz="4400" kern="1200">
          <a:solidFill>
            <a:schemeClr val="tx1"/>
          </a:solidFill>
          <a:latin typeface="+mj-lt"/>
          <a:ea typeface="ＭＳ Ｐゴシック" charset="-128"/>
          <a:cs typeface="ＭＳ Ｐゴシック" charset="-128"/>
        </a:defRPr>
      </a:lvl1pPr>
      <a:lvl2pPr algn="ctr" defTabSz="457200" rtl="0" eaLnBrk="0" fontAlgn="base" hangingPunct="0">
        <a:spcBef>
          <a:spcPct val="0"/>
        </a:spcBef>
        <a:spcAft>
          <a:spcPct val="0"/>
        </a:spcAft>
        <a:defRPr sz="4400">
          <a:solidFill>
            <a:schemeClr val="tx1"/>
          </a:solidFill>
          <a:latin typeface="Calibri" charset="0"/>
          <a:ea typeface="ＭＳ Ｐゴシック" charset="-128"/>
          <a:cs typeface="ＭＳ Ｐゴシック" charset="-128"/>
        </a:defRPr>
      </a:lvl2pPr>
      <a:lvl3pPr algn="ctr" defTabSz="457200" rtl="0" eaLnBrk="0" fontAlgn="base" hangingPunct="0">
        <a:spcBef>
          <a:spcPct val="0"/>
        </a:spcBef>
        <a:spcAft>
          <a:spcPct val="0"/>
        </a:spcAft>
        <a:defRPr sz="4400">
          <a:solidFill>
            <a:schemeClr val="tx1"/>
          </a:solidFill>
          <a:latin typeface="Calibri" charset="0"/>
          <a:ea typeface="ＭＳ Ｐゴシック" charset="-128"/>
          <a:cs typeface="ＭＳ Ｐゴシック" charset="-128"/>
        </a:defRPr>
      </a:lvl3pPr>
      <a:lvl4pPr algn="ctr" defTabSz="457200" rtl="0" eaLnBrk="0" fontAlgn="base" hangingPunct="0">
        <a:spcBef>
          <a:spcPct val="0"/>
        </a:spcBef>
        <a:spcAft>
          <a:spcPct val="0"/>
        </a:spcAft>
        <a:defRPr sz="4400">
          <a:solidFill>
            <a:schemeClr val="tx1"/>
          </a:solidFill>
          <a:latin typeface="Calibri" charset="0"/>
          <a:ea typeface="ＭＳ Ｐゴシック" charset="-128"/>
          <a:cs typeface="ＭＳ Ｐゴシック" charset="-128"/>
        </a:defRPr>
      </a:lvl4pPr>
      <a:lvl5pPr algn="ctr" defTabSz="457200" rtl="0" eaLnBrk="0" fontAlgn="base" hangingPunct="0">
        <a:spcBef>
          <a:spcPct val="0"/>
        </a:spcBef>
        <a:spcAft>
          <a:spcPct val="0"/>
        </a:spcAft>
        <a:defRPr sz="4400">
          <a:solidFill>
            <a:schemeClr val="tx1"/>
          </a:solidFill>
          <a:latin typeface="Calibri" charset="0"/>
          <a:ea typeface="ＭＳ Ｐゴシック" charset="-128"/>
          <a:cs typeface="ＭＳ Ｐゴシック" charset="-128"/>
        </a:defRPr>
      </a:lvl5pPr>
      <a:lvl6pPr marL="4572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6pPr>
      <a:lvl7pPr marL="9144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7pPr>
      <a:lvl8pPr marL="13716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8pPr>
      <a:lvl9pPr marL="18288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9pPr>
    </p:titleStyle>
    <p:body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ＭＳ Ｐゴシック" charset="-128"/>
          <a:cs typeface="ＭＳ Ｐゴシック" charset="-128"/>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charset="-128"/>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ＭＳ Ｐゴシック" charset="-128"/>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9.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0.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3.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14.png"/></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4" Type="http://schemas.openxmlformats.org/officeDocument/2006/relationships/image" Target="../media/image2.jpeg"/><Relationship Id="rId5" Type="http://schemas.openxmlformats.org/officeDocument/2006/relationships/image" Target="../media/image3.png"/><Relationship Id="rId1" Type="http://schemas.openxmlformats.org/officeDocument/2006/relationships/slideLayout" Target="../slideLayouts/slideLayout7.xml"/><Relationship Id="rId2" Type="http://schemas.openxmlformats.org/officeDocument/2006/relationships/notesSlide" Target="../notesSlides/notesSlide1.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4.xml"/><Relationship Id="rId4" Type="http://schemas.openxmlformats.org/officeDocument/2006/relationships/oleObject" Target="file://localhost/:%3F%3F%3F" TargetMode="External"/><Relationship Id="rId5" Type="http://schemas.openxmlformats.org/officeDocument/2006/relationships/image" Target="../media/image15.png"/><Relationship Id="rId1" Type="http://schemas.openxmlformats.org/officeDocument/2006/relationships/vmlDrawing" Target="../drawings/vmlDrawing1.vml"/><Relationship Id="rId2"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6.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6.xml"/><Relationship Id="rId4" Type="http://schemas.openxmlformats.org/officeDocument/2006/relationships/oleObject" Target="file://localhost/:%3F%3F%3F&#13200;&#33818;&#13136;&#33818;&#63012;&#1032;" TargetMode="External"/><Relationship Id="rId5" Type="http://schemas.openxmlformats.org/officeDocument/2006/relationships/image" Target="../media/image15.png"/><Relationship Id="rId6" Type="http://schemas.openxmlformats.org/officeDocument/2006/relationships/image" Target="../media/image17.png"/><Relationship Id="rId1" Type="http://schemas.openxmlformats.org/officeDocument/2006/relationships/vmlDrawing" Target="../drawings/vmlDrawing2.vml"/><Relationship Id="rId2"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3.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4.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5.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6.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8.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9.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0.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1.png"/><Relationship Id="rId3" Type="http://schemas.openxmlformats.org/officeDocument/2006/relationships/image" Target="../media/image24.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2.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3.emf"/></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4.emf"/></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5.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6.emf"/></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7.emf"/></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ufldl.stanford.edu/housenumbers/" TargetMode="Externa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8.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9.png"/></Relationships>
</file>

<file path=ppt/slides/_rels/slide65.xml.rels><?xml version="1.0" encoding="UTF-8" standalone="yes"?>
<Relationships xmlns="http://schemas.openxmlformats.org/package/2006/relationships"><Relationship Id="rId3" Type="http://schemas.openxmlformats.org/officeDocument/2006/relationships/image" Target="../media/image41.png"/><Relationship Id="rId4" Type="http://schemas.openxmlformats.org/officeDocument/2006/relationships/image" Target="../media/image42.png"/><Relationship Id="rId5" Type="http://schemas.openxmlformats.org/officeDocument/2006/relationships/image" Target="../media/image43.png"/><Relationship Id="rId6" Type="http://schemas.openxmlformats.org/officeDocument/2006/relationships/image" Target="../media/image44.png"/><Relationship Id="rId7" Type="http://schemas.openxmlformats.org/officeDocument/2006/relationships/image" Target="../media/image45.png"/><Relationship Id="rId1" Type="http://schemas.openxmlformats.org/officeDocument/2006/relationships/slideLayout" Target="../slideLayouts/slideLayout7.xml"/><Relationship Id="rId2" Type="http://schemas.openxmlformats.org/officeDocument/2006/relationships/image" Target="../media/image40.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6.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3.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7.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9.jpe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0.pn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1.png"/><Relationship Id="rId3" Type="http://schemas.openxmlformats.org/officeDocument/2006/relationships/image" Target="../media/image52.pn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53.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Title 1"/>
          <p:cNvSpPr>
            <a:spLocks noGrp="1"/>
          </p:cNvSpPr>
          <p:nvPr>
            <p:ph type="ctrTitle"/>
          </p:nvPr>
        </p:nvSpPr>
        <p:spPr>
          <a:xfrm>
            <a:off x="0" y="0"/>
            <a:ext cx="9144000" cy="3115733"/>
          </a:xfrm>
        </p:spPr>
        <p:txBody>
          <a:bodyPr anchor="t"/>
          <a:lstStyle/>
          <a:p>
            <a:pPr algn="l" eaLnBrk="1" hangingPunct="1"/>
            <a:r>
              <a:rPr lang="en-US" sz="4800" dirty="0"/>
              <a:t>Converging on a computational model of object recognition: </a:t>
            </a:r>
            <a:r>
              <a:rPr lang="en-US" sz="4800" dirty="0" smtClean="0"/>
              <a:t>psychophysics &amp; machine </a:t>
            </a:r>
            <a:r>
              <a:rPr lang="en-US" sz="4800" dirty="0"/>
              <a:t>learning</a:t>
            </a:r>
            <a:endParaRPr lang="en-US" altLang="en-US" sz="4800" dirty="0"/>
          </a:p>
        </p:txBody>
      </p:sp>
      <p:sp>
        <p:nvSpPr>
          <p:cNvPr id="15362" name="Subtitle 2"/>
          <p:cNvSpPr>
            <a:spLocks noGrp="1"/>
          </p:cNvSpPr>
          <p:nvPr>
            <p:ph type="subTitle" idx="1"/>
          </p:nvPr>
        </p:nvSpPr>
        <p:spPr>
          <a:xfrm>
            <a:off x="0" y="4233332"/>
            <a:ext cx="9144000" cy="2611967"/>
          </a:xfrm>
        </p:spPr>
        <p:txBody>
          <a:bodyPr/>
          <a:lstStyle/>
          <a:p>
            <a:pPr algn="l" eaLnBrk="1" hangingPunct="1"/>
            <a:r>
              <a:rPr lang="en-US" altLang="en-US" sz="2400" dirty="0">
                <a:solidFill>
                  <a:schemeClr val="tx1"/>
                </a:solidFill>
              </a:rPr>
              <a:t>Denis </a:t>
            </a:r>
            <a:r>
              <a:rPr lang="en-US" altLang="en-US" sz="2400" dirty="0" err="1">
                <a:solidFill>
                  <a:schemeClr val="tx1"/>
                </a:solidFill>
              </a:rPr>
              <a:t>Pelli</a:t>
            </a:r>
            <a:endParaRPr lang="en-US" altLang="en-US" sz="2400" dirty="0">
              <a:solidFill>
                <a:schemeClr val="tx1"/>
              </a:solidFill>
            </a:endParaRPr>
          </a:p>
          <a:p>
            <a:pPr algn="l" eaLnBrk="1" hangingPunct="1"/>
            <a:r>
              <a:rPr lang="en-US" altLang="en-US" sz="2400" dirty="0">
                <a:solidFill>
                  <a:schemeClr val="tx1"/>
                </a:solidFill>
              </a:rPr>
              <a:t>Psychology and Neural Science</a:t>
            </a:r>
          </a:p>
          <a:p>
            <a:pPr algn="l" eaLnBrk="1" hangingPunct="1"/>
            <a:r>
              <a:rPr lang="en-US" altLang="en-US" sz="2400" dirty="0">
                <a:solidFill>
                  <a:schemeClr val="tx1"/>
                </a:solidFill>
              </a:rPr>
              <a:t>New York University</a:t>
            </a:r>
          </a:p>
          <a:p>
            <a:pPr algn="l" eaLnBrk="1" hangingPunct="1"/>
            <a:endParaRPr lang="en-US" altLang="en-US" sz="2400" dirty="0">
              <a:solidFill>
                <a:schemeClr val="tx1"/>
              </a:solidFill>
            </a:endParaRPr>
          </a:p>
          <a:p>
            <a:pPr algn="l" eaLnBrk="1" hangingPunct="1"/>
            <a:r>
              <a:rPr lang="en-US" altLang="en-US" sz="2400" dirty="0">
                <a:solidFill>
                  <a:schemeClr val="tx1"/>
                </a:solidFill>
              </a:rPr>
              <a:t>Presented at </a:t>
            </a:r>
            <a:r>
              <a:rPr lang="en-US" altLang="en-US" sz="2400" dirty="0" smtClean="0">
                <a:solidFill>
                  <a:schemeClr val="tx1"/>
                </a:solidFill>
              </a:rPr>
              <a:t>AVA</a:t>
            </a:r>
            <a:endParaRPr lang="en-US" altLang="en-US" sz="2400" dirty="0">
              <a:solidFill>
                <a:schemeClr val="tx1"/>
              </a:solidFill>
            </a:endParaRPr>
          </a:p>
          <a:p>
            <a:pPr algn="l" eaLnBrk="1" hangingPunct="1"/>
            <a:r>
              <a:rPr lang="en-US" altLang="en-US" sz="2400" dirty="0" smtClean="0">
                <a:solidFill>
                  <a:schemeClr val="tx1"/>
                </a:solidFill>
              </a:rPr>
              <a:t>December 21, 2015</a:t>
            </a:r>
            <a:endParaRPr lang="en-US" altLang="en-US" sz="2400" dirty="0">
              <a:solidFill>
                <a:schemeClr val="tx1"/>
              </a:solidFill>
            </a:endParaRPr>
          </a:p>
          <a:p>
            <a:pPr algn="l" eaLnBrk="1" hangingPunct="1"/>
            <a:endParaRPr lang="en-US" altLang="en-US" sz="2400" dirty="0">
              <a:solidFill>
                <a:schemeClr val="tx1"/>
              </a:solidFill>
            </a:endParaRPr>
          </a:p>
          <a:p>
            <a:pPr algn="l" eaLnBrk="1" hangingPunct="1"/>
            <a:endParaRPr lang="en-US" altLang="en-US" sz="2400" dirty="0">
              <a:solidFill>
                <a:schemeClr val="tx1"/>
              </a:solidFill>
            </a:endParaRPr>
          </a:p>
          <a:p>
            <a:pPr algn="l" eaLnBrk="1" hangingPunct="1"/>
            <a:endParaRPr lang="en-US" altLang="en-US" sz="2400" dirty="0">
              <a:solidFill>
                <a:schemeClr val="tx1"/>
              </a:solidFill>
            </a:endParaRPr>
          </a:p>
        </p:txBody>
      </p:sp>
    </p:spTree>
    <p:extLst>
      <p:ext uri="{BB962C8B-B14F-4D97-AF65-F5344CB8AC3E}">
        <p14:creationId xmlns:p14="http://schemas.microsoft.com/office/powerpoint/2010/main" val="211462573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69760" cy="5731099"/>
          </a:xfrm>
          <a:prstGeom prst="rect">
            <a:avLst/>
          </a:prstGeom>
        </p:spPr>
      </p:pic>
    </p:spTree>
    <p:extLst>
      <p:ext uri="{BB962C8B-B14F-4D97-AF65-F5344CB8AC3E}">
        <p14:creationId xmlns:p14="http://schemas.microsoft.com/office/powerpoint/2010/main" val="40856496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07938" cy="5692462"/>
          </a:xfrm>
          <a:prstGeom prst="rect">
            <a:avLst/>
          </a:prstGeom>
        </p:spPr>
      </p:pic>
    </p:spTree>
    <p:extLst>
      <p:ext uri="{BB962C8B-B14F-4D97-AF65-F5344CB8AC3E}">
        <p14:creationId xmlns:p14="http://schemas.microsoft.com/office/powerpoint/2010/main" val="124614729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29" name="Picture 1"/>
          <p:cNvPicPr>
            <a:picLocks noChangeAspect="1"/>
          </p:cNvPicPr>
          <p:nvPr/>
        </p:nvPicPr>
        <p:blipFill>
          <a:blip r:embed="rId2">
            <a:extLst>
              <a:ext uri="{28A0092B-C50C-407E-A947-70E740481C1C}">
                <a14:useLocalDpi xmlns:a14="http://schemas.microsoft.com/office/drawing/2010/main" val="0"/>
              </a:ext>
            </a:extLst>
          </a:blip>
          <a:srcRect l="1694"/>
          <a:stretch>
            <a:fillRect/>
          </a:stretch>
        </p:blipFill>
        <p:spPr bwMode="auto">
          <a:xfrm>
            <a:off x="12700" y="-33338"/>
            <a:ext cx="8850313" cy="6858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8743890" y="-88899"/>
            <a:ext cx="400110" cy="6972300"/>
          </a:xfrm>
          <a:prstGeom prst="rect">
            <a:avLst/>
          </a:prstGeom>
          <a:noFill/>
        </p:spPr>
        <p:txBody>
          <a:bodyPr vert="vert270">
            <a:spAutoFit/>
          </a:bodyPr>
          <a:lstStyle/>
          <a:p>
            <a:pPr>
              <a:defRPr/>
            </a:pPr>
            <a:r>
              <a:rPr lang="en-US" sz="1400" dirty="0">
                <a:ea typeface="ＭＳ Ｐゴシック" charset="0"/>
                <a:cs typeface="ＭＳ Ｐゴシック" charset="0"/>
              </a:rPr>
              <a:t>Pelli, Burns, Farell, &amp; Moore-Page (2006). </a:t>
            </a:r>
            <a:r>
              <a:rPr lang="en-US" sz="1400" i="1" dirty="0">
                <a:ea typeface="ＭＳ Ｐゴシック" charset="0"/>
                <a:cs typeface="ＭＳ Ｐゴシック" charset="0"/>
              </a:rPr>
              <a:t>Vision Research</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4616648"/>
          </a:xfrm>
          <a:prstGeom prst="rect">
            <a:avLst/>
          </a:prstGeom>
          <a:noFill/>
        </p:spPr>
        <p:txBody>
          <a:bodyPr>
            <a:spAutoFit/>
          </a:bodyPr>
          <a:lstStyle/>
          <a:p>
            <a:pPr>
              <a:defRPr/>
            </a:pPr>
            <a:r>
              <a:rPr lang="en-US" sz="6600" dirty="0" smtClean="0">
                <a:ea typeface="ＭＳ Ｐゴシック" charset="0"/>
                <a:cs typeface="ＭＳ Ｐゴシック" charset="0"/>
              </a:rPr>
              <a:t>Efficiency is conserved across duration, contrast, and eccentricity.</a:t>
            </a:r>
            <a:endParaRPr lang="en-US" sz="2900" dirty="0">
              <a:ea typeface="ＭＳ Ｐゴシック" charset="0"/>
              <a:cs typeface="ＭＳ Ｐゴシック" charset="0"/>
            </a:endParaRPr>
          </a:p>
          <a:p>
            <a:pPr>
              <a:defRPr/>
            </a:pPr>
            <a:endParaRPr lang="en-US" sz="3200" dirty="0">
              <a:ea typeface="ＭＳ Ｐゴシック" charset="0"/>
              <a:cs typeface="ＭＳ Ｐゴシック" charset="0"/>
            </a:endParaRPr>
          </a:p>
          <a:p>
            <a:pPr>
              <a:defRPr/>
            </a:pPr>
            <a:endParaRPr lang="en-US" sz="3200" dirty="0">
              <a:ea typeface="ＭＳ Ｐゴシック" charset="0"/>
              <a:cs typeface="ＭＳ Ｐゴシック" charset="0"/>
            </a:endParaRPr>
          </a:p>
          <a:p>
            <a:pPr>
              <a:defRPr/>
            </a:pPr>
            <a:endParaRPr lang="en-US" sz="3200" dirty="0">
              <a:ea typeface="ＭＳ Ｐゴシック" charset="0"/>
              <a:cs typeface="ＭＳ Ｐゴシック" charset="0"/>
            </a:endParaRPr>
          </a:p>
        </p:txBody>
      </p:sp>
    </p:spTree>
    <p:extLst>
      <p:ext uri="{BB962C8B-B14F-4D97-AF65-F5344CB8AC3E}">
        <p14:creationId xmlns:p14="http://schemas.microsoft.com/office/powerpoint/2010/main" val="115231873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1"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20663" y="630238"/>
            <a:ext cx="9144001" cy="615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a:xfrm>
            <a:off x="1862138" y="1117600"/>
            <a:ext cx="1152525" cy="744538"/>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chemeClr val="bg1"/>
              </a:solidFill>
            </a:endParaRPr>
          </a:p>
        </p:txBody>
      </p:sp>
      <p:sp>
        <p:nvSpPr>
          <p:cNvPr id="5" name="TextBox 4"/>
          <p:cNvSpPr txBox="1"/>
          <p:nvPr/>
        </p:nvSpPr>
        <p:spPr>
          <a:xfrm>
            <a:off x="8743890" y="-88899"/>
            <a:ext cx="400110" cy="6972300"/>
          </a:xfrm>
          <a:prstGeom prst="rect">
            <a:avLst/>
          </a:prstGeom>
          <a:noFill/>
        </p:spPr>
        <p:txBody>
          <a:bodyPr vert="vert270">
            <a:spAutoFit/>
          </a:bodyPr>
          <a:lstStyle/>
          <a:p>
            <a:pPr>
              <a:defRPr/>
            </a:pPr>
            <a:r>
              <a:rPr lang="en-US" sz="1400" dirty="0">
                <a:ea typeface="ＭＳ Ｐゴシック" charset="0"/>
                <a:cs typeface="ＭＳ Ｐゴシック" charset="0"/>
              </a:rPr>
              <a:t>Pelli, Burns, Farell, &amp; Moore-Page (2006). </a:t>
            </a:r>
            <a:r>
              <a:rPr lang="en-US" sz="1400" i="1" dirty="0">
                <a:ea typeface="ＭＳ Ｐゴシック" charset="0"/>
                <a:cs typeface="ＭＳ Ｐゴシック" charset="0"/>
              </a:rPr>
              <a:t>Vision Research</a:t>
            </a:r>
          </a:p>
        </p:txBody>
      </p:sp>
    </p:spTree>
    <p:extLst>
      <p:ext uri="{BB962C8B-B14F-4D97-AF65-F5344CB8AC3E}">
        <p14:creationId xmlns:p14="http://schemas.microsoft.com/office/powerpoint/2010/main" val="42224650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7" name="Picture 2"/>
          <p:cNvPicPr>
            <a:picLocks noChangeAspect="1"/>
          </p:cNvPicPr>
          <p:nvPr/>
        </p:nvPicPr>
        <p:blipFill>
          <a:blip r:embed="rId2">
            <a:extLst>
              <a:ext uri="{28A0092B-C50C-407E-A947-70E740481C1C}">
                <a14:useLocalDpi xmlns:a14="http://schemas.microsoft.com/office/drawing/2010/main" val="0"/>
              </a:ext>
            </a:extLst>
          </a:blip>
          <a:srcRect b="1817"/>
          <a:stretch>
            <a:fillRect/>
          </a:stretch>
        </p:blipFill>
        <p:spPr bwMode="auto">
          <a:xfrm>
            <a:off x="-203200" y="757238"/>
            <a:ext cx="9144000" cy="609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8743890" y="-88899"/>
            <a:ext cx="400110" cy="6972300"/>
          </a:xfrm>
          <a:prstGeom prst="rect">
            <a:avLst/>
          </a:prstGeom>
          <a:noFill/>
        </p:spPr>
        <p:txBody>
          <a:bodyPr vert="vert270">
            <a:spAutoFit/>
          </a:bodyPr>
          <a:lstStyle/>
          <a:p>
            <a:pPr>
              <a:defRPr/>
            </a:pPr>
            <a:r>
              <a:rPr lang="en-US" sz="1400" dirty="0">
                <a:ea typeface="ＭＳ Ｐゴシック" charset="0"/>
                <a:cs typeface="ＭＳ Ｐゴシック" charset="0"/>
              </a:rPr>
              <a:t>Pelli, Burns, Farell, &amp; Moore-Page (2006). </a:t>
            </a:r>
            <a:r>
              <a:rPr lang="en-US" sz="1400" i="1" dirty="0">
                <a:ea typeface="ＭＳ Ｐゴシック" charset="0"/>
                <a:cs typeface="ＭＳ Ｐゴシック" charset="0"/>
              </a:rPr>
              <a:t>Vision Research</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8809149" cy="6606862"/>
          </a:xfrm>
          <a:prstGeom prst="rect">
            <a:avLst/>
          </a:prstGeom>
        </p:spPr>
      </p:pic>
    </p:spTree>
    <p:extLst>
      <p:ext uri="{BB962C8B-B14F-4D97-AF65-F5344CB8AC3E}">
        <p14:creationId xmlns:p14="http://schemas.microsoft.com/office/powerpoint/2010/main" val="55700230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1"/>
          <p:cNvSpPr>
            <a:spLocks/>
          </p:cNvSpPr>
          <p:nvPr/>
        </p:nvSpPr>
        <p:spPr bwMode="auto">
          <a:xfrm>
            <a:off x="38100" y="-88900"/>
            <a:ext cx="9055100" cy="252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lIns="0" tIns="0" rIns="0" bIns="0"/>
          <a:lstStyle>
            <a:lvl1pPr eaLnBrk="0" hangingPunct="0">
              <a:tabLst>
                <a:tab pos="0" algn="l"/>
                <a:tab pos="914400" algn="l"/>
                <a:tab pos="1828800" algn="l"/>
                <a:tab pos="2743200" algn="l"/>
                <a:tab pos="3657600" algn="l"/>
                <a:tab pos="4572000" algn="l"/>
                <a:tab pos="5486400" algn="l"/>
                <a:tab pos="6400800" algn="l"/>
                <a:tab pos="7315200" algn="l"/>
                <a:tab pos="8229600" algn="l"/>
                <a:tab pos="9074150" algn="l"/>
              </a:tabLst>
              <a:defRPr sz="2400">
                <a:solidFill>
                  <a:schemeClr val="tx1"/>
                </a:solidFill>
                <a:latin typeface="Calibri" charset="0"/>
                <a:ea typeface="ＭＳ Ｐゴシック"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074150" algn="l"/>
              </a:tabLst>
              <a:defRPr sz="2400">
                <a:solidFill>
                  <a:schemeClr val="tx1"/>
                </a:solidFill>
                <a:latin typeface="Calibri" charset="0"/>
                <a:ea typeface="ＭＳ Ｐゴシック"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074150" algn="l"/>
              </a:tabLst>
              <a:defRPr sz="2400">
                <a:solidFill>
                  <a:schemeClr val="tx1"/>
                </a:solidFill>
                <a:latin typeface="Calibri" charset="0"/>
                <a:ea typeface="ＭＳ Ｐゴシック"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074150" algn="l"/>
              </a:tabLst>
              <a:defRPr sz="2400">
                <a:solidFill>
                  <a:schemeClr val="tx1"/>
                </a:solidFill>
                <a:latin typeface="Calibri" charset="0"/>
                <a:ea typeface="ＭＳ Ｐゴシック"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074150" algn="l"/>
              </a:tabLst>
              <a:defRPr sz="2400">
                <a:solidFill>
                  <a:schemeClr val="tx1"/>
                </a:solidFill>
                <a:latin typeface="Calibri" charset="0"/>
                <a:ea typeface="ＭＳ Ｐゴシック" charset="-128"/>
              </a:defRPr>
            </a:lvl5pPr>
            <a:lvl6pPr marL="25146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074150" algn="l"/>
              </a:tabLst>
              <a:defRPr sz="2400">
                <a:solidFill>
                  <a:schemeClr val="tx1"/>
                </a:solidFill>
                <a:latin typeface="Calibri" charset="0"/>
                <a:ea typeface="ＭＳ Ｐゴシック" charset="-128"/>
              </a:defRPr>
            </a:lvl6pPr>
            <a:lvl7pPr marL="29718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074150" algn="l"/>
              </a:tabLst>
              <a:defRPr sz="2400">
                <a:solidFill>
                  <a:schemeClr val="tx1"/>
                </a:solidFill>
                <a:latin typeface="Calibri" charset="0"/>
                <a:ea typeface="ＭＳ Ｐゴシック" charset="-128"/>
              </a:defRPr>
            </a:lvl7pPr>
            <a:lvl8pPr marL="34290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074150" algn="l"/>
              </a:tabLst>
              <a:defRPr sz="2400">
                <a:solidFill>
                  <a:schemeClr val="tx1"/>
                </a:solidFill>
                <a:latin typeface="Calibri" charset="0"/>
                <a:ea typeface="ＭＳ Ｐゴシック" charset="-128"/>
              </a:defRPr>
            </a:lvl8pPr>
            <a:lvl9pPr marL="38862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074150" algn="l"/>
              </a:tabLst>
              <a:defRPr sz="2400">
                <a:solidFill>
                  <a:schemeClr val="tx1"/>
                </a:solidFill>
                <a:latin typeface="Calibri" charset="0"/>
                <a:ea typeface="ＭＳ Ｐゴシック" charset="-128"/>
              </a:defRPr>
            </a:lvl9pPr>
          </a:lstStyle>
          <a:p>
            <a:pPr eaLnBrk="1" hangingPunct="1">
              <a:lnSpc>
                <a:spcPct val="113000"/>
              </a:lnSpc>
            </a:pPr>
            <a:r>
              <a:rPr lang="en-US" altLang="en-US" sz="8800" dirty="0" smtClean="0">
                <a:latin typeface="AGaramond" charset="0"/>
                <a:sym typeface="AGaramond" charset="0"/>
              </a:rPr>
              <a:t>CROWDING:</a:t>
            </a:r>
          </a:p>
          <a:p>
            <a:pPr eaLnBrk="1" hangingPunct="1">
              <a:lnSpc>
                <a:spcPct val="113000"/>
              </a:lnSpc>
            </a:pPr>
            <a:r>
              <a:rPr lang="en-US" altLang="en-US" sz="8800" dirty="0" smtClean="0">
                <a:latin typeface="AGaramond" charset="0"/>
                <a:sym typeface="AGaramond" charset="0"/>
              </a:rPr>
              <a:t>1. Simple objects</a:t>
            </a:r>
            <a:endParaRPr lang="en-US" altLang="en-US" sz="8800" dirty="0">
              <a:latin typeface="AGaramond" charset="0"/>
              <a:sym typeface="AGaramond" charset="0"/>
            </a:endParaRPr>
          </a:p>
          <a:p>
            <a:pPr eaLnBrk="1" hangingPunct="1">
              <a:lnSpc>
                <a:spcPct val="113000"/>
              </a:lnSpc>
            </a:pPr>
            <a:endParaRPr lang="en-US" altLang="en-US" sz="8800" dirty="0">
              <a:latin typeface="AGaramond" charset="0"/>
              <a:sym typeface="AGaramond" charset="0"/>
            </a:endParaRPr>
          </a:p>
        </p:txBody>
      </p:sp>
    </p:spTree>
  </p:cSld>
  <p:clrMapOvr>
    <a:masterClrMapping/>
  </p:clrMapOvr>
  <p:transition spd="slow"/>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Text Box 3"/>
          <p:cNvSpPr txBox="1">
            <a:spLocks noChangeArrowheads="1"/>
          </p:cNvSpPr>
          <p:nvPr/>
        </p:nvSpPr>
        <p:spPr bwMode="auto">
          <a:xfrm>
            <a:off x="0" y="0"/>
            <a:ext cx="314801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charset="0"/>
                <a:ea typeface="ＭＳ Ｐゴシック" charset="-128"/>
              </a:defRPr>
            </a:lvl1pPr>
            <a:lvl2pPr marL="742950" indent="-285750" eaLnBrk="0" hangingPunct="0">
              <a:defRPr sz="2400">
                <a:solidFill>
                  <a:schemeClr val="tx1"/>
                </a:solidFill>
                <a:latin typeface="Calibri" charset="0"/>
                <a:ea typeface="ＭＳ Ｐゴシック" charset="-128"/>
              </a:defRPr>
            </a:lvl2pPr>
            <a:lvl3pPr marL="1143000" indent="-228600" eaLnBrk="0" hangingPunct="0">
              <a:defRPr sz="2400">
                <a:solidFill>
                  <a:schemeClr val="tx1"/>
                </a:solidFill>
                <a:latin typeface="Calibri" charset="0"/>
                <a:ea typeface="ＭＳ Ｐゴシック" charset="-128"/>
              </a:defRPr>
            </a:lvl3pPr>
            <a:lvl4pPr marL="1600200" indent="-228600" eaLnBrk="0" hangingPunct="0">
              <a:defRPr sz="2400">
                <a:solidFill>
                  <a:schemeClr val="tx1"/>
                </a:solidFill>
                <a:latin typeface="Calibri" charset="0"/>
                <a:ea typeface="ＭＳ Ｐゴシック" charset="-128"/>
              </a:defRPr>
            </a:lvl4pPr>
            <a:lvl5pPr marL="2057400" indent="-228600" eaLnBrk="0" hangingPunct="0">
              <a:defRPr sz="2400">
                <a:solidFill>
                  <a:schemeClr val="tx1"/>
                </a:solidFill>
                <a:latin typeface="Calibri" charset="0"/>
                <a:ea typeface="ＭＳ Ｐゴシック" charset="-128"/>
              </a:defRPr>
            </a:lvl5pPr>
            <a:lvl6pPr marL="2514600" indent="-228600" defTabSz="4572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defTabSz="4572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defTabSz="4572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defTabSz="457200" eaLnBrk="0" fontAlgn="base" hangingPunct="0">
              <a:spcBef>
                <a:spcPct val="0"/>
              </a:spcBef>
              <a:spcAft>
                <a:spcPct val="0"/>
              </a:spcAft>
              <a:defRPr sz="2400">
                <a:solidFill>
                  <a:schemeClr val="tx1"/>
                </a:solidFill>
                <a:latin typeface="Calibri" charset="0"/>
                <a:ea typeface="ＭＳ Ｐゴシック" charset="-128"/>
              </a:defRPr>
            </a:lvl9pPr>
          </a:lstStyle>
          <a:p>
            <a:pPr eaLnBrk="1" hangingPunct="1"/>
            <a:r>
              <a:rPr lang="en-US" altLang="en-US" sz="3600">
                <a:latin typeface="Verdana" charset="0"/>
              </a:rPr>
              <a:t>An A in chaff </a:t>
            </a:r>
          </a:p>
        </p:txBody>
      </p:sp>
      <p:sp>
        <p:nvSpPr>
          <p:cNvPr id="27650" name="Text Box 4"/>
          <p:cNvSpPr txBox="1">
            <a:spLocks noChangeArrowheads="1"/>
          </p:cNvSpPr>
          <p:nvPr/>
        </p:nvSpPr>
        <p:spPr bwMode="auto">
          <a:xfrm>
            <a:off x="5681663" y="6583363"/>
            <a:ext cx="350043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charset="0"/>
                <a:ea typeface="ＭＳ Ｐゴシック" charset="-128"/>
              </a:defRPr>
            </a:lvl1pPr>
            <a:lvl2pPr marL="742950" indent="-285750" eaLnBrk="0" hangingPunct="0">
              <a:defRPr sz="2400">
                <a:solidFill>
                  <a:schemeClr val="tx1"/>
                </a:solidFill>
                <a:latin typeface="Calibri" charset="0"/>
                <a:ea typeface="ＭＳ Ｐゴシック" charset="-128"/>
              </a:defRPr>
            </a:lvl2pPr>
            <a:lvl3pPr marL="1143000" indent="-228600" eaLnBrk="0" hangingPunct="0">
              <a:defRPr sz="2400">
                <a:solidFill>
                  <a:schemeClr val="tx1"/>
                </a:solidFill>
                <a:latin typeface="Calibri" charset="0"/>
                <a:ea typeface="ＭＳ Ｐゴシック" charset="-128"/>
              </a:defRPr>
            </a:lvl3pPr>
            <a:lvl4pPr marL="1600200" indent="-228600" eaLnBrk="0" hangingPunct="0">
              <a:defRPr sz="2400">
                <a:solidFill>
                  <a:schemeClr val="tx1"/>
                </a:solidFill>
                <a:latin typeface="Calibri" charset="0"/>
                <a:ea typeface="ＭＳ Ｐゴシック" charset="-128"/>
              </a:defRPr>
            </a:lvl4pPr>
            <a:lvl5pPr marL="2057400" indent="-228600" eaLnBrk="0" hangingPunct="0">
              <a:defRPr sz="2400">
                <a:solidFill>
                  <a:schemeClr val="tx1"/>
                </a:solidFill>
                <a:latin typeface="Calibri" charset="0"/>
                <a:ea typeface="ＭＳ Ｐゴシック" charset="-128"/>
              </a:defRPr>
            </a:lvl5pPr>
            <a:lvl6pPr marL="2514600" indent="-228600" defTabSz="4572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defTabSz="4572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defTabSz="4572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defTabSz="457200" eaLnBrk="0" fontAlgn="base" hangingPunct="0">
              <a:spcBef>
                <a:spcPct val="0"/>
              </a:spcBef>
              <a:spcAft>
                <a:spcPct val="0"/>
              </a:spcAft>
              <a:defRPr sz="2400">
                <a:solidFill>
                  <a:schemeClr val="tx1"/>
                </a:solidFill>
                <a:latin typeface="Calibri" charset="0"/>
                <a:ea typeface="ＭＳ Ｐゴシック" charset="-128"/>
              </a:defRPr>
            </a:lvl9pPr>
          </a:lstStyle>
          <a:p>
            <a:pPr algn="r" eaLnBrk="1" hangingPunct="1"/>
            <a:r>
              <a:rPr lang="en-US" altLang="en-US" sz="1200">
                <a:latin typeface="Verdana" charset="0"/>
              </a:rPr>
              <a:t>Pelli &amp; Tillman 2008 </a:t>
            </a:r>
            <a:r>
              <a:rPr lang="en-US" altLang="en-US" sz="1200" i="1">
                <a:latin typeface="Verdana" charset="0"/>
              </a:rPr>
              <a:t>Nature Neuroscience</a:t>
            </a:r>
            <a:endParaRPr lang="en-US" altLang="en-US" sz="1200">
              <a:latin typeface="Verdana" charset="0"/>
            </a:endParaRPr>
          </a:p>
        </p:txBody>
      </p:sp>
      <p:pic>
        <p:nvPicPr>
          <p:cNvPr id="27651" name="Picture 5" descr="denis.pelli:Documents:uncrowded window:uncrowded window figures:fig 1 a in chaff.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1946275"/>
            <a:ext cx="8382000" cy="3262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Text Box 2"/>
          <p:cNvSpPr txBox="1">
            <a:spLocks noChangeArrowheads="1"/>
          </p:cNvSpPr>
          <p:nvPr/>
        </p:nvSpPr>
        <p:spPr bwMode="auto">
          <a:xfrm>
            <a:off x="0" y="0"/>
            <a:ext cx="91440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128"/>
              </a:defRPr>
            </a:lvl1pPr>
            <a:lvl2pPr marL="742950" indent="-285750" eaLnBrk="0" hangingPunct="0">
              <a:defRPr sz="2400">
                <a:solidFill>
                  <a:schemeClr val="tx1"/>
                </a:solidFill>
                <a:latin typeface="Calibri" charset="0"/>
                <a:ea typeface="ＭＳ Ｐゴシック" charset="-128"/>
              </a:defRPr>
            </a:lvl2pPr>
            <a:lvl3pPr marL="1143000" indent="-228600" eaLnBrk="0" hangingPunct="0">
              <a:defRPr sz="2400">
                <a:solidFill>
                  <a:schemeClr val="tx1"/>
                </a:solidFill>
                <a:latin typeface="Calibri" charset="0"/>
                <a:ea typeface="ＭＳ Ｐゴシック" charset="-128"/>
              </a:defRPr>
            </a:lvl3pPr>
            <a:lvl4pPr marL="1600200" indent="-228600" eaLnBrk="0" hangingPunct="0">
              <a:defRPr sz="2400">
                <a:solidFill>
                  <a:schemeClr val="tx1"/>
                </a:solidFill>
                <a:latin typeface="Calibri" charset="0"/>
                <a:ea typeface="ＭＳ Ｐゴシック" charset="-128"/>
              </a:defRPr>
            </a:lvl4pPr>
            <a:lvl5pPr marL="2057400" indent="-228600" eaLnBrk="0" hangingPunct="0">
              <a:defRPr sz="2400">
                <a:solidFill>
                  <a:schemeClr val="tx1"/>
                </a:solidFill>
                <a:latin typeface="Calibri" charset="0"/>
                <a:ea typeface="ＭＳ Ｐゴシック" charset="-128"/>
              </a:defRPr>
            </a:lvl5pPr>
            <a:lvl6pPr marL="2514600" indent="-228600" defTabSz="4572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defTabSz="4572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defTabSz="4572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defTabSz="457200" eaLnBrk="0" fontAlgn="base" hangingPunct="0">
              <a:spcBef>
                <a:spcPct val="0"/>
              </a:spcBef>
              <a:spcAft>
                <a:spcPct val="0"/>
              </a:spcAft>
              <a:defRPr sz="2400">
                <a:solidFill>
                  <a:schemeClr val="tx1"/>
                </a:solidFill>
                <a:latin typeface="Calibri" charset="0"/>
                <a:ea typeface="ＭＳ Ｐゴシック" charset="-128"/>
              </a:defRPr>
            </a:lvl9pPr>
          </a:lstStyle>
          <a:p>
            <a:pPr eaLnBrk="1" hangingPunct="1"/>
            <a:r>
              <a:rPr lang="en-US" altLang="en-US" sz="3600">
                <a:latin typeface="Verdana" charset="0"/>
              </a:rPr>
              <a:t>Crowding in a word</a:t>
            </a:r>
          </a:p>
        </p:txBody>
      </p:sp>
      <p:pic>
        <p:nvPicPr>
          <p:cNvPr id="29698" name="Picture 5" descr="denis.pelli:Documents:uncrowded window:uncrowded window figures:fig 3 crowd ar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2382838"/>
            <a:ext cx="8839200" cy="1171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699" name="Text Box 4"/>
          <p:cNvSpPr txBox="1">
            <a:spLocks noChangeArrowheads="1"/>
          </p:cNvSpPr>
          <p:nvPr/>
        </p:nvSpPr>
        <p:spPr bwMode="auto">
          <a:xfrm>
            <a:off x="5681663" y="6583363"/>
            <a:ext cx="350043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charset="0"/>
                <a:ea typeface="ＭＳ Ｐゴシック" charset="-128"/>
              </a:defRPr>
            </a:lvl1pPr>
            <a:lvl2pPr marL="742950" indent="-285750" eaLnBrk="0" hangingPunct="0">
              <a:defRPr sz="2400">
                <a:solidFill>
                  <a:schemeClr val="tx1"/>
                </a:solidFill>
                <a:latin typeface="Calibri" charset="0"/>
                <a:ea typeface="ＭＳ Ｐゴシック" charset="-128"/>
              </a:defRPr>
            </a:lvl2pPr>
            <a:lvl3pPr marL="1143000" indent="-228600" eaLnBrk="0" hangingPunct="0">
              <a:defRPr sz="2400">
                <a:solidFill>
                  <a:schemeClr val="tx1"/>
                </a:solidFill>
                <a:latin typeface="Calibri" charset="0"/>
                <a:ea typeface="ＭＳ Ｐゴシック" charset="-128"/>
              </a:defRPr>
            </a:lvl3pPr>
            <a:lvl4pPr marL="1600200" indent="-228600" eaLnBrk="0" hangingPunct="0">
              <a:defRPr sz="2400">
                <a:solidFill>
                  <a:schemeClr val="tx1"/>
                </a:solidFill>
                <a:latin typeface="Calibri" charset="0"/>
                <a:ea typeface="ＭＳ Ｐゴシック" charset="-128"/>
              </a:defRPr>
            </a:lvl4pPr>
            <a:lvl5pPr marL="2057400" indent="-228600" eaLnBrk="0" hangingPunct="0">
              <a:defRPr sz="2400">
                <a:solidFill>
                  <a:schemeClr val="tx1"/>
                </a:solidFill>
                <a:latin typeface="Calibri" charset="0"/>
                <a:ea typeface="ＭＳ Ｐゴシック" charset="-128"/>
              </a:defRPr>
            </a:lvl5pPr>
            <a:lvl6pPr marL="2514600" indent="-228600" defTabSz="4572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defTabSz="4572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defTabSz="4572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defTabSz="457200" eaLnBrk="0" fontAlgn="base" hangingPunct="0">
              <a:spcBef>
                <a:spcPct val="0"/>
              </a:spcBef>
              <a:spcAft>
                <a:spcPct val="0"/>
              </a:spcAft>
              <a:defRPr sz="2400">
                <a:solidFill>
                  <a:schemeClr val="tx1"/>
                </a:solidFill>
                <a:latin typeface="Calibri" charset="0"/>
                <a:ea typeface="ＭＳ Ｐゴシック" charset="-128"/>
              </a:defRPr>
            </a:lvl9pPr>
          </a:lstStyle>
          <a:p>
            <a:pPr algn="r" eaLnBrk="1" hangingPunct="1"/>
            <a:r>
              <a:rPr lang="en-US" altLang="en-US" sz="1200">
                <a:latin typeface="Verdana" charset="0"/>
              </a:rPr>
              <a:t>Pelli &amp; Tillman 2008 </a:t>
            </a:r>
            <a:r>
              <a:rPr lang="en-US" altLang="en-US" sz="1200" i="1">
                <a:latin typeface="Verdana" charset="0"/>
              </a:rPr>
              <a:t>Nature Neuroscience</a:t>
            </a:r>
            <a:endParaRPr lang="en-US" altLang="en-US" sz="1200">
              <a:latin typeface="Verdana"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5" name="Picture 3" descr="portrait2_small.JPG"/>
          <p:cNvPicPr>
            <a:picLocks noChangeAspect="1"/>
          </p:cNvPicPr>
          <p:nvPr/>
        </p:nvPicPr>
        <p:blipFill>
          <a:blip r:embed="rId3">
            <a:extLst>
              <a:ext uri="{28A0092B-C50C-407E-A947-70E740481C1C}">
                <a14:useLocalDpi xmlns:a14="http://schemas.microsoft.com/office/drawing/2010/main" val="0"/>
              </a:ext>
            </a:extLst>
          </a:blip>
          <a:srcRect l="6398" t="4446" r="8885" b="7610"/>
          <a:stretch>
            <a:fillRect/>
          </a:stretch>
        </p:blipFill>
        <p:spPr bwMode="auto">
          <a:xfrm>
            <a:off x="5588000" y="1295400"/>
            <a:ext cx="1816100" cy="226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6" name="Picture 2" descr="martelli180.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2705100"/>
            <a:ext cx="1663700" cy="223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946" name="Text Box 2"/>
          <p:cNvSpPr txBox="1">
            <a:spLocks noChangeArrowheads="1"/>
          </p:cNvSpPr>
          <p:nvPr/>
        </p:nvSpPr>
        <p:spPr bwMode="auto">
          <a:xfrm>
            <a:off x="0" y="-93134"/>
            <a:ext cx="9144000" cy="712502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eaLnBrk="0" hangingPunct="0">
              <a:defRPr sz="2400">
                <a:solidFill>
                  <a:schemeClr val="tx1"/>
                </a:solidFill>
                <a:latin typeface="Calibri" charset="0"/>
                <a:ea typeface="ＭＳ Ｐゴシック" charset="-128"/>
              </a:defRPr>
            </a:lvl1pPr>
            <a:lvl2pPr marL="742950" indent="-285750" eaLnBrk="0" hangingPunct="0">
              <a:defRPr sz="2400">
                <a:solidFill>
                  <a:schemeClr val="tx1"/>
                </a:solidFill>
                <a:latin typeface="Calibri" charset="0"/>
                <a:ea typeface="ＭＳ Ｐゴシック" charset="-128"/>
              </a:defRPr>
            </a:lvl2pPr>
            <a:lvl3pPr marL="1143000" indent="-228600" eaLnBrk="0" hangingPunct="0">
              <a:defRPr sz="2400">
                <a:solidFill>
                  <a:schemeClr val="tx1"/>
                </a:solidFill>
                <a:latin typeface="Calibri" charset="0"/>
                <a:ea typeface="ＭＳ Ｐゴシック" charset="-128"/>
              </a:defRPr>
            </a:lvl3pPr>
            <a:lvl4pPr marL="1600200" indent="-228600" eaLnBrk="0" hangingPunct="0">
              <a:defRPr sz="2400">
                <a:solidFill>
                  <a:schemeClr val="tx1"/>
                </a:solidFill>
                <a:latin typeface="Calibri" charset="0"/>
                <a:ea typeface="ＭＳ Ｐゴシック" charset="-128"/>
              </a:defRPr>
            </a:lvl4pPr>
            <a:lvl5pPr marL="2057400" indent="-228600" eaLnBrk="0" hangingPunct="0">
              <a:defRPr sz="2400">
                <a:solidFill>
                  <a:schemeClr val="tx1"/>
                </a:solidFill>
                <a:latin typeface="Calibri" charset="0"/>
                <a:ea typeface="ＭＳ Ｐゴシック" charset="-128"/>
              </a:defRPr>
            </a:lvl5pPr>
            <a:lvl6pPr marL="2514600" indent="-228600" defTabSz="4572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defTabSz="4572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defTabSz="4572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defTabSz="457200" eaLnBrk="0" fontAlgn="base" hangingPunct="0">
              <a:spcBef>
                <a:spcPct val="0"/>
              </a:spcBef>
              <a:spcAft>
                <a:spcPct val="0"/>
              </a:spcAft>
              <a:defRPr sz="2400">
                <a:solidFill>
                  <a:schemeClr val="tx1"/>
                </a:solidFill>
                <a:latin typeface="Calibri" charset="0"/>
                <a:ea typeface="ＭＳ Ｐゴシック" charset="-128"/>
              </a:defRPr>
            </a:lvl9pPr>
          </a:lstStyle>
          <a:p>
            <a:pPr eaLnBrk="1" hangingPunct="1">
              <a:spcBef>
                <a:spcPct val="50000"/>
              </a:spcBef>
            </a:pPr>
            <a:r>
              <a:rPr lang="en-US" altLang="en-US" sz="3150" b="1" dirty="0">
                <a:latin typeface="AGaramond" charset="0"/>
              </a:rPr>
              <a:t>                     </a:t>
            </a:r>
            <a:r>
              <a:rPr lang="en-US" altLang="en-US" sz="3150" b="1" dirty="0" smtClean="0">
                <a:latin typeface="AGaramond" charset="0"/>
              </a:rPr>
              <a:t>   SOME </a:t>
            </a:r>
            <a:r>
              <a:rPr lang="en-US" altLang="en-US" sz="3150" b="1" dirty="0">
                <a:latin typeface="AGaramond" charset="0"/>
              </a:rPr>
              <a:t>OF MY COLLABORATORS</a:t>
            </a:r>
          </a:p>
          <a:p>
            <a:pPr eaLnBrk="1" hangingPunct="1">
              <a:spcBef>
                <a:spcPct val="50000"/>
              </a:spcBef>
            </a:pPr>
            <a:r>
              <a:rPr lang="en-US" altLang="en-US" sz="3150" dirty="0">
                <a:latin typeface="AGaramond" charset="0"/>
              </a:rPr>
              <a:t>                     </a:t>
            </a:r>
            <a:r>
              <a:rPr lang="en-US" altLang="en-US" sz="3150" dirty="0" smtClean="0">
                <a:latin typeface="AGaramond" charset="0"/>
              </a:rPr>
              <a:t>   Sarah </a:t>
            </a:r>
            <a:r>
              <a:rPr lang="en-US" altLang="en-US" sz="3150" dirty="0">
                <a:latin typeface="AGaramond" charset="0"/>
              </a:rPr>
              <a:t>Rosen—</a:t>
            </a:r>
            <a:r>
              <a:rPr lang="en-US" altLang="en-US" sz="3150" dirty="0" err="1">
                <a:latin typeface="AGaramond" charset="0"/>
              </a:rPr>
              <a:t>SeeMore</a:t>
            </a:r>
            <a:r>
              <a:rPr lang="en-US" altLang="en-US" sz="3150" dirty="0">
                <a:latin typeface="AGaramond" charset="0"/>
              </a:rPr>
              <a:t> Technology</a:t>
            </a:r>
          </a:p>
          <a:p>
            <a:pPr eaLnBrk="1" hangingPunct="1">
              <a:spcBef>
                <a:spcPct val="50000"/>
              </a:spcBef>
            </a:pPr>
            <a:endParaRPr lang="en-US" altLang="en-US" sz="3150" dirty="0">
              <a:latin typeface="AGaramond" charset="0"/>
            </a:endParaRPr>
          </a:p>
          <a:p>
            <a:pPr eaLnBrk="1" hangingPunct="1">
              <a:spcBef>
                <a:spcPct val="50000"/>
              </a:spcBef>
            </a:pPr>
            <a:r>
              <a:rPr lang="en-US" altLang="en-US" sz="3150" dirty="0" err="1">
                <a:latin typeface="AGaramond" charset="0"/>
              </a:rPr>
              <a:t>Avi</a:t>
            </a:r>
            <a:r>
              <a:rPr lang="en-US" altLang="en-US" sz="3150" dirty="0">
                <a:latin typeface="AGaramond" charset="0"/>
              </a:rPr>
              <a:t> </a:t>
            </a:r>
            <a:r>
              <a:rPr lang="en-US" altLang="en-US" sz="3150" dirty="0" err="1">
                <a:latin typeface="AGaramond" charset="0"/>
              </a:rPr>
              <a:t>Ziskind</a:t>
            </a:r>
            <a:r>
              <a:rPr lang="en-US" altLang="en-US" sz="3150" dirty="0">
                <a:latin typeface="AGaramond" charset="0"/>
              </a:rPr>
              <a:t>—SRI International</a:t>
            </a:r>
          </a:p>
          <a:p>
            <a:pPr eaLnBrk="1" hangingPunct="1">
              <a:spcBef>
                <a:spcPct val="50000"/>
              </a:spcBef>
            </a:pPr>
            <a:endParaRPr lang="en-US" altLang="en-US" sz="3150" dirty="0">
              <a:latin typeface="AGaramond" charset="0"/>
            </a:endParaRPr>
          </a:p>
          <a:p>
            <a:pPr eaLnBrk="1" hangingPunct="1">
              <a:spcBef>
                <a:spcPct val="50000"/>
              </a:spcBef>
            </a:pPr>
            <a:r>
              <a:rPr lang="en-US" altLang="en-US" sz="3150" dirty="0">
                <a:latin typeface="AGaramond" charset="0"/>
              </a:rPr>
              <a:t>               </a:t>
            </a:r>
            <a:r>
              <a:rPr lang="en-US" altLang="en-US" sz="3150" dirty="0" smtClean="0">
                <a:latin typeface="AGaramond" charset="0"/>
              </a:rPr>
              <a:t>  </a:t>
            </a:r>
            <a:r>
              <a:rPr lang="en-US" altLang="en-US" sz="3150" dirty="0" err="1" smtClean="0">
                <a:latin typeface="AGaramond" charset="0"/>
              </a:rPr>
              <a:t>Marialuisa</a:t>
            </a:r>
            <a:r>
              <a:rPr lang="en-US" altLang="en-US" sz="3150" dirty="0" smtClean="0">
                <a:latin typeface="AGaramond" charset="0"/>
              </a:rPr>
              <a:t> </a:t>
            </a:r>
            <a:r>
              <a:rPr lang="en-US" altLang="en-US" sz="3150" dirty="0" err="1">
                <a:latin typeface="AGaramond" charset="0"/>
              </a:rPr>
              <a:t>Martelli</a:t>
            </a:r>
            <a:r>
              <a:rPr lang="en-US" altLang="en-US" sz="3150" dirty="0">
                <a:latin typeface="AGaramond" charset="0"/>
              </a:rPr>
              <a:t>—U. Rome, </a:t>
            </a:r>
            <a:r>
              <a:rPr lang="en-US" altLang="en-US" sz="3150" dirty="0" err="1">
                <a:latin typeface="AGaramond" charset="0"/>
              </a:rPr>
              <a:t>Sapienza</a:t>
            </a:r>
            <a:endParaRPr lang="en-US" altLang="en-US" sz="3150" dirty="0">
              <a:latin typeface="AGaramond" charset="0"/>
            </a:endParaRPr>
          </a:p>
          <a:p>
            <a:pPr eaLnBrk="1" hangingPunct="1">
              <a:spcBef>
                <a:spcPts val="1500"/>
              </a:spcBef>
            </a:pPr>
            <a:r>
              <a:rPr lang="en-US" altLang="en-US" sz="3150" dirty="0">
                <a:latin typeface="AGaramond" charset="0"/>
              </a:rPr>
              <a:t>               </a:t>
            </a:r>
            <a:r>
              <a:rPr lang="en-US" altLang="en-US" sz="3150" dirty="0" smtClean="0">
                <a:latin typeface="AGaramond" charset="0"/>
              </a:rPr>
              <a:t>  Dennis </a:t>
            </a:r>
            <a:r>
              <a:rPr lang="en-US" altLang="en-US" sz="3150" dirty="0">
                <a:latin typeface="AGaramond" charset="0"/>
              </a:rPr>
              <a:t>Levi—UC </a:t>
            </a:r>
            <a:r>
              <a:rPr lang="en-US" altLang="en-US" sz="3150" dirty="0" smtClean="0">
                <a:latin typeface="AGaramond" charset="0"/>
              </a:rPr>
              <a:t>Berkeley</a:t>
            </a:r>
          </a:p>
          <a:p>
            <a:pPr eaLnBrk="1" hangingPunct="1">
              <a:spcBef>
                <a:spcPts val="1500"/>
              </a:spcBef>
            </a:pPr>
            <a:r>
              <a:rPr lang="en-US" altLang="en-US" sz="3150" b="1" dirty="0" err="1" smtClean="0">
                <a:latin typeface="AGaramond" charset="0"/>
              </a:rPr>
              <a:t>Hörmet</a:t>
            </a:r>
            <a:r>
              <a:rPr lang="en-US" altLang="en-US" sz="3150" b="1" dirty="0" smtClean="0">
                <a:latin typeface="AGaramond" charset="0"/>
              </a:rPr>
              <a:t> </a:t>
            </a:r>
            <a:r>
              <a:rPr lang="en-US" altLang="en-US" sz="3150" b="1" dirty="0" err="1" smtClean="0">
                <a:latin typeface="AGaramond" charset="0"/>
              </a:rPr>
              <a:t>Yiltiz</a:t>
            </a:r>
            <a:r>
              <a:rPr lang="en-US" altLang="en-US" sz="3150" b="1" dirty="0" smtClean="0">
                <a:latin typeface="AGaramond" charset="0"/>
              </a:rPr>
              <a:t>—NYU</a:t>
            </a:r>
            <a:r>
              <a:rPr lang="en-US" altLang="en-US" sz="3150" dirty="0" smtClean="0">
                <a:latin typeface="AGaramond" charset="0"/>
              </a:rPr>
              <a:t/>
            </a:r>
            <a:br>
              <a:rPr lang="en-US" altLang="en-US" sz="3150" dirty="0" smtClean="0">
                <a:latin typeface="AGaramond" charset="0"/>
              </a:rPr>
            </a:br>
            <a:r>
              <a:rPr lang="en-US" altLang="en-US" sz="3150" dirty="0" smtClean="0">
                <a:latin typeface="AGaramond" charset="0"/>
              </a:rPr>
              <a:t>Bart </a:t>
            </a:r>
            <a:r>
              <a:rPr lang="en-US" altLang="en-US" sz="3150" dirty="0" err="1">
                <a:latin typeface="AGaramond" charset="0"/>
              </a:rPr>
              <a:t>Farell</a:t>
            </a:r>
            <a:r>
              <a:rPr lang="en-US" altLang="en-US" sz="3150" dirty="0">
                <a:latin typeface="AGaramond" charset="0"/>
              </a:rPr>
              <a:t>—Syracuse </a:t>
            </a:r>
            <a:r>
              <a:rPr lang="en-US" altLang="en-US" sz="3150" dirty="0" smtClean="0">
                <a:latin typeface="AGaramond" charset="0"/>
              </a:rPr>
              <a:t>University</a:t>
            </a:r>
            <a:br>
              <a:rPr lang="en-US" altLang="en-US" sz="3150" dirty="0" smtClean="0">
                <a:latin typeface="AGaramond" charset="0"/>
              </a:rPr>
            </a:br>
            <a:r>
              <a:rPr lang="en-US" altLang="en-US" sz="3150" dirty="0" err="1" smtClean="0">
                <a:latin typeface="AGaramond" charset="0"/>
              </a:rPr>
              <a:t>Najib</a:t>
            </a:r>
            <a:r>
              <a:rPr lang="en-US" altLang="en-US" sz="3150" dirty="0" smtClean="0">
                <a:latin typeface="AGaramond" charset="0"/>
              </a:rPr>
              <a:t> </a:t>
            </a:r>
            <a:r>
              <a:rPr lang="en-US" altLang="en-US" sz="3150" dirty="0" err="1" smtClean="0">
                <a:latin typeface="AGaramond" charset="0"/>
              </a:rPr>
              <a:t>Majaj</a:t>
            </a:r>
            <a:r>
              <a:rPr lang="en-US" altLang="en-US" sz="3150" dirty="0" smtClean="0">
                <a:latin typeface="AGaramond" charset="0"/>
              </a:rPr>
              <a:t>—NYU</a:t>
            </a:r>
            <a:br>
              <a:rPr lang="en-US" altLang="en-US" sz="3150" dirty="0" smtClean="0">
                <a:latin typeface="AGaramond" charset="0"/>
              </a:rPr>
            </a:br>
            <a:r>
              <a:rPr lang="en-US" altLang="en-US" sz="3150" dirty="0" smtClean="0">
                <a:latin typeface="AGaramond" charset="0"/>
              </a:rPr>
              <a:t>Josh </a:t>
            </a:r>
            <a:r>
              <a:rPr lang="en-US" altLang="en-US" sz="3150" dirty="0">
                <a:latin typeface="AGaramond" charset="0"/>
              </a:rPr>
              <a:t>Solomon—City University, </a:t>
            </a:r>
            <a:r>
              <a:rPr lang="en-US" altLang="en-US" sz="3150" dirty="0" smtClean="0">
                <a:latin typeface="AGaramond" charset="0"/>
              </a:rPr>
              <a:t>London</a:t>
            </a:r>
            <a:endParaRPr lang="en-US" altLang="en-US" sz="3150" dirty="0">
              <a:latin typeface="AGaramond" charset="0"/>
            </a:endParaRPr>
          </a:p>
        </p:txBody>
      </p:sp>
      <p:pic>
        <p:nvPicPr>
          <p:cNvPr id="16388" name="Picture 1" descr="Sarah Rosen 2011-07-14 at 10.27.19 PM.png"/>
          <p:cNvPicPr>
            <a:picLocks noChangeAspect="1"/>
          </p:cNvPicPr>
          <p:nvPr/>
        </p:nvPicPr>
        <p:blipFill>
          <a:blip r:embed="rId5">
            <a:extLst>
              <a:ext uri="{28A0092B-C50C-407E-A947-70E740481C1C}">
                <a14:useLocalDpi xmlns:a14="http://schemas.microsoft.com/office/drawing/2010/main" val="0"/>
              </a:ext>
            </a:extLst>
          </a:blip>
          <a:srcRect l="16522" t="15067" r="33261" b="39082"/>
          <a:stretch>
            <a:fillRect/>
          </a:stretch>
        </p:blipFill>
        <p:spPr bwMode="auto">
          <a:xfrm>
            <a:off x="0" y="0"/>
            <a:ext cx="2311400" cy="210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1745" name="Object 2"/>
          <p:cNvGraphicFramePr>
            <a:graphicFrameLocks noChangeAspect="1"/>
          </p:cNvGraphicFramePr>
          <p:nvPr/>
        </p:nvGraphicFramePr>
        <p:xfrm>
          <a:off x="0" y="-1757363"/>
          <a:ext cx="6705600" cy="16098838"/>
        </p:xfrm>
        <a:graphic>
          <a:graphicData uri="http://schemas.openxmlformats.org/presentationml/2006/ole">
            <mc:AlternateContent xmlns:mc="http://schemas.openxmlformats.org/markup-compatibility/2006">
              <mc:Choice xmlns:v="urn:schemas-microsoft-com:vml" Requires="v">
                <p:oleObj spid="_x0000_s31787" name="Document" r:id="rId4" imgW="11276190" imgH="27073016" progId="Word.Document.12">
                  <p:link updateAutomatic="1"/>
                </p:oleObj>
              </mc:Choice>
              <mc:Fallback>
                <p:oleObj name="Document" r:id="rId4" imgW="11276190" imgH="27073016" progId="Word.Document.12">
                  <p:link updateAutomatic="1"/>
                  <p:pic>
                    <p:nvPicPr>
                      <p:cNvPr id="0"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1757363"/>
                        <a:ext cx="6705600" cy="160988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
        <p:nvSpPr>
          <p:cNvPr id="31746" name="Text Box 2"/>
          <p:cNvSpPr txBox="1">
            <a:spLocks noChangeArrowheads="1"/>
          </p:cNvSpPr>
          <p:nvPr/>
        </p:nvSpPr>
        <p:spPr bwMode="auto">
          <a:xfrm>
            <a:off x="5562600" y="0"/>
            <a:ext cx="3810000"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128"/>
              </a:defRPr>
            </a:lvl1pPr>
            <a:lvl2pPr marL="742950" indent="-285750" eaLnBrk="0" hangingPunct="0">
              <a:defRPr sz="2400">
                <a:solidFill>
                  <a:schemeClr val="tx1"/>
                </a:solidFill>
                <a:latin typeface="Calibri" charset="0"/>
                <a:ea typeface="ＭＳ Ｐゴシック" charset="-128"/>
              </a:defRPr>
            </a:lvl2pPr>
            <a:lvl3pPr marL="1143000" indent="-228600" eaLnBrk="0" hangingPunct="0">
              <a:defRPr sz="2400">
                <a:solidFill>
                  <a:schemeClr val="tx1"/>
                </a:solidFill>
                <a:latin typeface="Calibri" charset="0"/>
                <a:ea typeface="ＭＳ Ｐゴシック" charset="-128"/>
              </a:defRPr>
            </a:lvl3pPr>
            <a:lvl4pPr marL="1600200" indent="-228600" eaLnBrk="0" hangingPunct="0">
              <a:defRPr sz="2400">
                <a:solidFill>
                  <a:schemeClr val="tx1"/>
                </a:solidFill>
                <a:latin typeface="Calibri" charset="0"/>
                <a:ea typeface="ＭＳ Ｐゴシック" charset="-128"/>
              </a:defRPr>
            </a:lvl4pPr>
            <a:lvl5pPr marL="2057400" indent="-228600" eaLnBrk="0" hangingPunct="0">
              <a:defRPr sz="2400">
                <a:solidFill>
                  <a:schemeClr val="tx1"/>
                </a:solidFill>
                <a:latin typeface="Calibri" charset="0"/>
                <a:ea typeface="ＭＳ Ｐゴシック" charset="-128"/>
              </a:defRPr>
            </a:lvl5pPr>
            <a:lvl6pPr marL="2514600" indent="-228600" defTabSz="4572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defTabSz="4572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defTabSz="4572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defTabSz="457200" eaLnBrk="0" fontAlgn="base" hangingPunct="0">
              <a:spcBef>
                <a:spcPct val="0"/>
              </a:spcBef>
              <a:spcAft>
                <a:spcPct val="0"/>
              </a:spcAft>
              <a:defRPr sz="2400">
                <a:solidFill>
                  <a:schemeClr val="tx1"/>
                </a:solidFill>
                <a:latin typeface="Calibri" charset="0"/>
                <a:ea typeface="ＭＳ Ｐゴシック" charset="-128"/>
              </a:defRPr>
            </a:lvl9pPr>
          </a:lstStyle>
          <a:p>
            <a:pPr eaLnBrk="1" hangingPunct="1"/>
            <a:r>
              <a:rPr lang="en-US" altLang="en-US" sz="3600">
                <a:latin typeface="Verdana" charset="0"/>
              </a:rPr>
              <a:t>Critical spacing is independent of object and size</a:t>
            </a:r>
          </a:p>
        </p:txBody>
      </p:sp>
      <p:sp>
        <p:nvSpPr>
          <p:cNvPr id="31747" name="Text Box 4"/>
          <p:cNvSpPr txBox="1">
            <a:spLocks noChangeArrowheads="1"/>
          </p:cNvSpPr>
          <p:nvPr/>
        </p:nvSpPr>
        <p:spPr bwMode="auto">
          <a:xfrm>
            <a:off x="5805488" y="6583363"/>
            <a:ext cx="337661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charset="0"/>
                <a:ea typeface="ＭＳ Ｐゴシック" charset="-128"/>
              </a:defRPr>
            </a:lvl1pPr>
            <a:lvl2pPr marL="742950" indent="-285750" eaLnBrk="0" hangingPunct="0">
              <a:defRPr sz="2400">
                <a:solidFill>
                  <a:schemeClr val="tx1"/>
                </a:solidFill>
                <a:latin typeface="Calibri" charset="0"/>
                <a:ea typeface="ＭＳ Ｐゴシック" charset="-128"/>
              </a:defRPr>
            </a:lvl2pPr>
            <a:lvl3pPr marL="1143000" indent="-228600" eaLnBrk="0" hangingPunct="0">
              <a:defRPr sz="2400">
                <a:solidFill>
                  <a:schemeClr val="tx1"/>
                </a:solidFill>
                <a:latin typeface="Calibri" charset="0"/>
                <a:ea typeface="ＭＳ Ｐゴシック" charset="-128"/>
              </a:defRPr>
            </a:lvl3pPr>
            <a:lvl4pPr marL="1600200" indent="-228600" eaLnBrk="0" hangingPunct="0">
              <a:defRPr sz="2400">
                <a:solidFill>
                  <a:schemeClr val="tx1"/>
                </a:solidFill>
                <a:latin typeface="Calibri" charset="0"/>
                <a:ea typeface="ＭＳ Ｐゴシック" charset="-128"/>
              </a:defRPr>
            </a:lvl4pPr>
            <a:lvl5pPr marL="2057400" indent="-228600" eaLnBrk="0" hangingPunct="0">
              <a:defRPr sz="2400">
                <a:solidFill>
                  <a:schemeClr val="tx1"/>
                </a:solidFill>
                <a:latin typeface="Calibri" charset="0"/>
                <a:ea typeface="ＭＳ Ｐゴシック" charset="-128"/>
              </a:defRPr>
            </a:lvl5pPr>
            <a:lvl6pPr marL="2514600" indent="-228600" defTabSz="4572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defTabSz="4572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defTabSz="4572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defTabSz="457200" eaLnBrk="0" fontAlgn="base" hangingPunct="0">
              <a:spcBef>
                <a:spcPct val="0"/>
              </a:spcBef>
              <a:spcAft>
                <a:spcPct val="0"/>
              </a:spcAft>
              <a:defRPr sz="2400">
                <a:solidFill>
                  <a:schemeClr val="tx1"/>
                </a:solidFill>
                <a:latin typeface="Calibri" charset="0"/>
                <a:ea typeface="ＭＳ Ｐゴシック" charset="-128"/>
              </a:defRPr>
            </a:lvl9pPr>
          </a:lstStyle>
          <a:p>
            <a:pPr algn="r" eaLnBrk="1" hangingPunct="1"/>
            <a:r>
              <a:rPr lang="en-US" altLang="en-US" sz="1200">
                <a:latin typeface="Verdana" charset="0"/>
              </a:rPr>
              <a:t>Pelli &amp; Tillman 2008 </a:t>
            </a:r>
            <a:r>
              <a:rPr lang="en-US" altLang="en-US" sz="1200" i="1">
                <a:latin typeface="Verdana" charset="0"/>
              </a:rPr>
              <a:t>Nature Neuroscience</a:t>
            </a:r>
            <a:endParaRPr lang="en-US" altLang="en-US" sz="1200">
              <a:latin typeface="Verdana"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3" name="Picture 2" descr="fig 4 ellipse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1003300"/>
            <a:ext cx="8458200" cy="562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4" name="Text Box 3"/>
          <p:cNvSpPr txBox="1">
            <a:spLocks noChangeArrowheads="1"/>
          </p:cNvSpPr>
          <p:nvPr/>
        </p:nvSpPr>
        <p:spPr bwMode="auto">
          <a:xfrm>
            <a:off x="0" y="6583363"/>
            <a:ext cx="91440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9" tIns="45715" rIns="91429" bIns="45715">
            <a:spAutoFit/>
          </a:bodyPr>
          <a:lstStyle>
            <a:lvl1pPr eaLnBrk="0" hangingPunct="0">
              <a:defRPr sz="2400">
                <a:solidFill>
                  <a:schemeClr val="tx1"/>
                </a:solidFill>
                <a:latin typeface="Calibri" charset="0"/>
                <a:ea typeface="ＭＳ Ｐゴシック" charset="-128"/>
              </a:defRPr>
            </a:lvl1pPr>
            <a:lvl2pPr marL="742950" indent="-285750" eaLnBrk="0" hangingPunct="0">
              <a:defRPr sz="2400">
                <a:solidFill>
                  <a:schemeClr val="tx1"/>
                </a:solidFill>
                <a:latin typeface="Calibri" charset="0"/>
                <a:ea typeface="ＭＳ Ｐゴシック" charset="-128"/>
              </a:defRPr>
            </a:lvl2pPr>
            <a:lvl3pPr marL="1143000" indent="-228600" eaLnBrk="0" hangingPunct="0">
              <a:defRPr sz="2400">
                <a:solidFill>
                  <a:schemeClr val="tx1"/>
                </a:solidFill>
                <a:latin typeface="Calibri" charset="0"/>
                <a:ea typeface="ＭＳ Ｐゴシック" charset="-128"/>
              </a:defRPr>
            </a:lvl3pPr>
            <a:lvl4pPr marL="1600200" indent="-228600" eaLnBrk="0" hangingPunct="0">
              <a:defRPr sz="2400">
                <a:solidFill>
                  <a:schemeClr val="tx1"/>
                </a:solidFill>
                <a:latin typeface="Calibri" charset="0"/>
                <a:ea typeface="ＭＳ Ｐゴシック" charset="-128"/>
              </a:defRPr>
            </a:lvl4pPr>
            <a:lvl5pPr marL="2057400" indent="-228600" eaLnBrk="0" hangingPunct="0">
              <a:defRPr sz="2400">
                <a:solidFill>
                  <a:schemeClr val="tx1"/>
                </a:solidFill>
                <a:latin typeface="Calibri" charset="0"/>
                <a:ea typeface="ＭＳ Ｐゴシック" charset="-128"/>
              </a:defRPr>
            </a:lvl5pPr>
            <a:lvl6pPr marL="2514600" indent="-228600" defTabSz="4572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defTabSz="4572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defTabSz="4572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defTabSz="457200" eaLnBrk="0" fontAlgn="base" hangingPunct="0">
              <a:spcBef>
                <a:spcPct val="0"/>
              </a:spcBef>
              <a:spcAft>
                <a:spcPct val="0"/>
              </a:spcAft>
              <a:defRPr sz="2400">
                <a:solidFill>
                  <a:schemeClr val="tx1"/>
                </a:solidFill>
                <a:latin typeface="Calibri" charset="0"/>
                <a:ea typeface="ＭＳ Ｐゴシック" charset="-128"/>
              </a:defRPr>
            </a:lvl9pPr>
          </a:lstStyle>
          <a:p>
            <a:pPr algn="r" eaLnBrk="1" hangingPunct="1"/>
            <a:r>
              <a:rPr lang="en-US" altLang="en-US" sz="1200">
                <a:latin typeface="Verdana" charset="0"/>
              </a:rPr>
              <a:t>Pelli, Tillman, Freeman, Su, Berger, Majaj 2007 </a:t>
            </a:r>
            <a:r>
              <a:rPr lang="en-US" altLang="en-US" sz="1200" i="1">
                <a:latin typeface="Verdana" charset="0"/>
              </a:rPr>
              <a:t>Journal of Vision</a:t>
            </a:r>
          </a:p>
        </p:txBody>
      </p:sp>
      <p:sp>
        <p:nvSpPr>
          <p:cNvPr id="33795" name="Text Box 4"/>
          <p:cNvSpPr txBox="1">
            <a:spLocks noChangeArrowheads="1"/>
          </p:cNvSpPr>
          <p:nvPr/>
        </p:nvSpPr>
        <p:spPr bwMode="auto">
          <a:xfrm>
            <a:off x="0" y="0"/>
            <a:ext cx="91440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128"/>
              </a:defRPr>
            </a:lvl1pPr>
            <a:lvl2pPr marL="742950" indent="-285750" eaLnBrk="0" hangingPunct="0">
              <a:defRPr sz="2400">
                <a:solidFill>
                  <a:schemeClr val="tx1"/>
                </a:solidFill>
                <a:latin typeface="Calibri" charset="0"/>
                <a:ea typeface="ＭＳ Ｐゴシック" charset="-128"/>
              </a:defRPr>
            </a:lvl2pPr>
            <a:lvl3pPr marL="1143000" indent="-228600" eaLnBrk="0" hangingPunct="0">
              <a:defRPr sz="2400">
                <a:solidFill>
                  <a:schemeClr val="tx1"/>
                </a:solidFill>
                <a:latin typeface="Calibri" charset="0"/>
                <a:ea typeface="ＭＳ Ｐゴシック" charset="-128"/>
              </a:defRPr>
            </a:lvl3pPr>
            <a:lvl4pPr marL="1600200" indent="-228600" eaLnBrk="0" hangingPunct="0">
              <a:defRPr sz="2400">
                <a:solidFill>
                  <a:schemeClr val="tx1"/>
                </a:solidFill>
                <a:latin typeface="Calibri" charset="0"/>
                <a:ea typeface="ＭＳ Ｐゴシック" charset="-128"/>
              </a:defRPr>
            </a:lvl4pPr>
            <a:lvl5pPr marL="2057400" indent="-228600" eaLnBrk="0" hangingPunct="0">
              <a:defRPr sz="2400">
                <a:solidFill>
                  <a:schemeClr val="tx1"/>
                </a:solidFill>
                <a:latin typeface="Calibri" charset="0"/>
                <a:ea typeface="ＭＳ Ｐゴシック" charset="-128"/>
              </a:defRPr>
            </a:lvl5pPr>
            <a:lvl6pPr marL="2514600" indent="-228600" defTabSz="4572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defTabSz="4572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defTabSz="4572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defTabSz="457200" eaLnBrk="0" fontAlgn="base" hangingPunct="0">
              <a:spcBef>
                <a:spcPct val="0"/>
              </a:spcBef>
              <a:spcAft>
                <a:spcPct val="0"/>
              </a:spcAft>
              <a:defRPr sz="2400">
                <a:solidFill>
                  <a:schemeClr val="tx1"/>
                </a:solidFill>
                <a:latin typeface="Calibri" charset="0"/>
                <a:ea typeface="ＭＳ Ｐゴシック" charset="-128"/>
              </a:defRPr>
            </a:lvl9pPr>
          </a:lstStyle>
          <a:p>
            <a:pPr eaLnBrk="1" hangingPunct="1"/>
            <a:r>
              <a:rPr lang="en-US" altLang="en-US" sz="3600">
                <a:latin typeface="Verdana" charset="0"/>
              </a:rPr>
              <a:t>Critical spacing is proportional to eccentricity and independent of size</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1"/>
          <p:cNvSpPr>
            <a:spLocks/>
          </p:cNvSpPr>
          <p:nvPr/>
        </p:nvSpPr>
        <p:spPr bwMode="auto">
          <a:xfrm>
            <a:off x="38100" y="-88900"/>
            <a:ext cx="9055100" cy="252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lIns="0" tIns="0" rIns="0" bIns="0"/>
          <a:lstStyle>
            <a:lvl1pPr eaLnBrk="0" hangingPunct="0">
              <a:tabLst>
                <a:tab pos="0" algn="l"/>
                <a:tab pos="914400" algn="l"/>
                <a:tab pos="1828800" algn="l"/>
                <a:tab pos="2743200" algn="l"/>
                <a:tab pos="3657600" algn="l"/>
                <a:tab pos="4572000" algn="l"/>
                <a:tab pos="5486400" algn="l"/>
                <a:tab pos="6400800" algn="l"/>
                <a:tab pos="7315200" algn="l"/>
                <a:tab pos="8229600" algn="l"/>
                <a:tab pos="9074150" algn="l"/>
              </a:tabLst>
              <a:defRPr sz="2400">
                <a:solidFill>
                  <a:schemeClr val="tx1"/>
                </a:solidFill>
                <a:latin typeface="Calibri" charset="0"/>
                <a:ea typeface="ＭＳ Ｐゴシック"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074150" algn="l"/>
              </a:tabLst>
              <a:defRPr sz="2400">
                <a:solidFill>
                  <a:schemeClr val="tx1"/>
                </a:solidFill>
                <a:latin typeface="Calibri" charset="0"/>
                <a:ea typeface="ＭＳ Ｐゴシック"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074150" algn="l"/>
              </a:tabLst>
              <a:defRPr sz="2400">
                <a:solidFill>
                  <a:schemeClr val="tx1"/>
                </a:solidFill>
                <a:latin typeface="Calibri" charset="0"/>
                <a:ea typeface="ＭＳ Ｐゴシック"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074150" algn="l"/>
              </a:tabLst>
              <a:defRPr sz="2400">
                <a:solidFill>
                  <a:schemeClr val="tx1"/>
                </a:solidFill>
                <a:latin typeface="Calibri" charset="0"/>
                <a:ea typeface="ＭＳ Ｐゴシック"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074150" algn="l"/>
              </a:tabLst>
              <a:defRPr sz="2400">
                <a:solidFill>
                  <a:schemeClr val="tx1"/>
                </a:solidFill>
                <a:latin typeface="Calibri" charset="0"/>
                <a:ea typeface="ＭＳ Ｐゴシック" charset="-128"/>
              </a:defRPr>
            </a:lvl5pPr>
            <a:lvl6pPr marL="25146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074150" algn="l"/>
              </a:tabLst>
              <a:defRPr sz="2400">
                <a:solidFill>
                  <a:schemeClr val="tx1"/>
                </a:solidFill>
                <a:latin typeface="Calibri" charset="0"/>
                <a:ea typeface="ＭＳ Ｐゴシック" charset="-128"/>
              </a:defRPr>
            </a:lvl6pPr>
            <a:lvl7pPr marL="29718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074150" algn="l"/>
              </a:tabLst>
              <a:defRPr sz="2400">
                <a:solidFill>
                  <a:schemeClr val="tx1"/>
                </a:solidFill>
                <a:latin typeface="Calibri" charset="0"/>
                <a:ea typeface="ＭＳ Ｐゴシック" charset="-128"/>
              </a:defRPr>
            </a:lvl7pPr>
            <a:lvl8pPr marL="34290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074150" algn="l"/>
              </a:tabLst>
              <a:defRPr sz="2400">
                <a:solidFill>
                  <a:schemeClr val="tx1"/>
                </a:solidFill>
                <a:latin typeface="Calibri" charset="0"/>
                <a:ea typeface="ＭＳ Ｐゴシック" charset="-128"/>
              </a:defRPr>
            </a:lvl8pPr>
            <a:lvl9pPr marL="38862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074150" algn="l"/>
              </a:tabLst>
              <a:defRPr sz="2400">
                <a:solidFill>
                  <a:schemeClr val="tx1"/>
                </a:solidFill>
                <a:latin typeface="Calibri" charset="0"/>
                <a:ea typeface="ＭＳ Ｐゴシック" charset="-128"/>
              </a:defRPr>
            </a:lvl9pPr>
          </a:lstStyle>
          <a:p>
            <a:pPr eaLnBrk="1" hangingPunct="1">
              <a:lnSpc>
                <a:spcPct val="113000"/>
              </a:lnSpc>
            </a:pPr>
            <a:r>
              <a:rPr lang="en-US" altLang="en-US" sz="8800" dirty="0" smtClean="0">
                <a:latin typeface="AGaramond" charset="0"/>
                <a:sym typeface="AGaramond" charset="0"/>
              </a:rPr>
              <a:t>CROWDING:</a:t>
            </a:r>
          </a:p>
          <a:p>
            <a:pPr eaLnBrk="1" hangingPunct="1">
              <a:lnSpc>
                <a:spcPct val="113000"/>
              </a:lnSpc>
            </a:pPr>
            <a:r>
              <a:rPr lang="en-US" altLang="en-US" sz="8800" dirty="0" smtClean="0">
                <a:latin typeface="AGaramond" charset="0"/>
                <a:sym typeface="AGaramond" charset="0"/>
              </a:rPr>
              <a:t>2. Complex objects</a:t>
            </a:r>
            <a:endParaRPr lang="en-US" altLang="en-US" sz="8800" dirty="0">
              <a:latin typeface="AGaramond" charset="0"/>
              <a:sym typeface="AGaramond" charset="0"/>
            </a:endParaRPr>
          </a:p>
          <a:p>
            <a:pPr eaLnBrk="1" hangingPunct="1">
              <a:lnSpc>
                <a:spcPct val="113000"/>
              </a:lnSpc>
            </a:pPr>
            <a:endParaRPr lang="en-US" altLang="en-US" sz="8800" dirty="0">
              <a:latin typeface="AGaramond" charset="0"/>
              <a:sym typeface="AGaramond" charset="0"/>
            </a:endParaRPr>
          </a:p>
        </p:txBody>
      </p:sp>
    </p:spTree>
    <p:extLst>
      <p:ext uri="{BB962C8B-B14F-4D97-AF65-F5344CB8AC3E}">
        <p14:creationId xmlns:p14="http://schemas.microsoft.com/office/powerpoint/2010/main" val="388229117"/>
      </p:ext>
    </p:extLst>
  </p:cSld>
  <p:clrMapOvr>
    <a:masterClrMapping/>
  </p:clrMapOvr>
  <p:transition spd="slow"/>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TextBox 3"/>
          <p:cNvSpPr txBox="1">
            <a:spLocks noChangeArrowheads="1"/>
          </p:cNvSpPr>
          <p:nvPr/>
        </p:nvSpPr>
        <p:spPr bwMode="auto">
          <a:xfrm>
            <a:off x="0" y="0"/>
            <a:ext cx="9144000" cy="5386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128"/>
              </a:defRPr>
            </a:lvl1pPr>
            <a:lvl2pPr marL="742950" indent="-285750" eaLnBrk="0" hangingPunct="0">
              <a:defRPr sz="2400">
                <a:solidFill>
                  <a:schemeClr val="tx1"/>
                </a:solidFill>
                <a:latin typeface="Calibri" charset="0"/>
                <a:ea typeface="ＭＳ Ｐゴシック" charset="-128"/>
              </a:defRPr>
            </a:lvl2pPr>
            <a:lvl3pPr marL="1143000" indent="-228600" eaLnBrk="0" hangingPunct="0">
              <a:defRPr sz="2400">
                <a:solidFill>
                  <a:schemeClr val="tx1"/>
                </a:solidFill>
                <a:latin typeface="Calibri" charset="0"/>
                <a:ea typeface="ＭＳ Ｐゴシック" charset="-128"/>
              </a:defRPr>
            </a:lvl3pPr>
            <a:lvl4pPr marL="1600200" indent="-228600" eaLnBrk="0" hangingPunct="0">
              <a:defRPr sz="2400">
                <a:solidFill>
                  <a:schemeClr val="tx1"/>
                </a:solidFill>
                <a:latin typeface="Calibri" charset="0"/>
                <a:ea typeface="ＭＳ Ｐゴシック" charset="-128"/>
              </a:defRPr>
            </a:lvl4pPr>
            <a:lvl5pPr marL="2057400" indent="-228600" eaLnBrk="0" hangingPunct="0">
              <a:defRPr sz="2400">
                <a:solidFill>
                  <a:schemeClr val="tx1"/>
                </a:solidFill>
                <a:latin typeface="Calibri" charset="0"/>
                <a:ea typeface="ＭＳ Ｐゴシック" charset="-128"/>
              </a:defRPr>
            </a:lvl5pPr>
            <a:lvl6pPr marL="2514600" indent="-228600" defTabSz="4572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defTabSz="4572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defTabSz="4572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defTabSz="457200" eaLnBrk="0" fontAlgn="base" hangingPunct="0">
              <a:spcBef>
                <a:spcPct val="0"/>
              </a:spcBef>
              <a:spcAft>
                <a:spcPct val="0"/>
              </a:spcAft>
              <a:defRPr sz="2400">
                <a:solidFill>
                  <a:schemeClr val="tx1"/>
                </a:solidFill>
                <a:latin typeface="Calibri" charset="0"/>
                <a:ea typeface="ＭＳ Ｐゴシック" charset="-128"/>
              </a:defRPr>
            </a:lvl9pPr>
          </a:lstStyle>
          <a:p>
            <a:pPr eaLnBrk="1" hangingPunct="1"/>
            <a:r>
              <a:rPr lang="en-US" altLang="en-US" sz="4000" dirty="0"/>
              <a:t>Complex </a:t>
            </a:r>
            <a:r>
              <a:rPr lang="en-US" altLang="en-US" sz="4000" dirty="0" smtClean="0"/>
              <a:t>objects consist of many simple ones.</a:t>
            </a:r>
            <a:endParaRPr lang="en-US" altLang="en-US" sz="4000" dirty="0"/>
          </a:p>
          <a:p>
            <a:pPr eaLnBrk="1" hangingPunct="1"/>
            <a:r>
              <a:rPr lang="en-US" altLang="en-US" dirty="0"/>
              <a:t>So far, we’ve only talked only about simple objects, like letters. A simple object does not crowd itself. It can be recognized when the whole object is in a single combining field. Complex objects, like words and faces, have “parts” (e.g. the letters of a word) and can only be recognized if the parts are critically spaced. We suppose that recognition of a complex object is mediated by several recognition units, each recognizing a part. The recognized whole need not be the simple sum of the parts. When the signal-to-noise ratio is low, prior knowledge of word frequencies and confusions by the units could lead to correctly recognizing the word despite mistaking one or two of its letters (</a:t>
            </a:r>
            <a:r>
              <a:rPr lang="en-US" altLang="en-US" dirty="0" err="1"/>
              <a:t>Pelli</a:t>
            </a:r>
            <a:r>
              <a:rPr lang="en-US" altLang="en-US" dirty="0"/>
              <a:t>, </a:t>
            </a:r>
            <a:r>
              <a:rPr lang="en-US" altLang="en-US" dirty="0" err="1"/>
              <a:t>Farell</a:t>
            </a:r>
            <a:r>
              <a:rPr lang="en-US" altLang="en-US" dirty="0"/>
              <a:t>, &amp; Moore, 2003, </a:t>
            </a:r>
            <a:r>
              <a:rPr lang="en-US" altLang="en-US" i="1" dirty="0"/>
              <a:t>Nature</a:t>
            </a:r>
            <a:r>
              <a:rPr lang="en-US" altLang="en-US" dirty="0"/>
              <a:t>).</a:t>
            </a:r>
          </a:p>
        </p:txBody>
      </p:sp>
    </p:spTree>
    <p:extLst>
      <p:ext uri="{BB962C8B-B14F-4D97-AF65-F5344CB8AC3E}">
        <p14:creationId xmlns:p14="http://schemas.microsoft.com/office/powerpoint/2010/main" val="120783139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1377" name="Object 2"/>
          <p:cNvGraphicFramePr>
            <a:graphicFrameLocks noChangeAspect="1"/>
          </p:cNvGraphicFramePr>
          <p:nvPr/>
        </p:nvGraphicFramePr>
        <p:xfrm>
          <a:off x="12700" y="-7312025"/>
          <a:ext cx="6400800" cy="15365413"/>
        </p:xfrm>
        <a:graphic>
          <a:graphicData uri="http://schemas.openxmlformats.org/presentationml/2006/ole">
            <mc:AlternateContent xmlns:mc="http://schemas.openxmlformats.org/markup-compatibility/2006">
              <mc:Choice xmlns:v="urn:schemas-microsoft-com:vml" Requires="v">
                <p:oleObj spid="_x0000_s159765" name="Document" r:id="rId4" imgW="11276190" imgH="27073016" progId="Word.Document.12">
                  <p:link updateAutomatic="1"/>
                </p:oleObj>
              </mc:Choice>
              <mc:Fallback>
                <p:oleObj name="Document" r:id="rId4" imgW="11276190" imgH="27073016" progId="Word.Document.12">
                  <p:link updateAutomatic="1"/>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700" y="-7312025"/>
                        <a:ext cx="6400800" cy="153654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
        <p:nvSpPr>
          <p:cNvPr id="101378" name="Text Box 4"/>
          <p:cNvSpPr txBox="1">
            <a:spLocks noChangeArrowheads="1"/>
          </p:cNvSpPr>
          <p:nvPr/>
        </p:nvSpPr>
        <p:spPr bwMode="auto">
          <a:xfrm>
            <a:off x="5805488" y="6583363"/>
            <a:ext cx="337661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charset="0"/>
                <a:ea typeface="ＭＳ Ｐゴシック" charset="-128"/>
              </a:defRPr>
            </a:lvl1pPr>
            <a:lvl2pPr marL="742950" indent="-285750" eaLnBrk="0" hangingPunct="0">
              <a:defRPr sz="2400">
                <a:solidFill>
                  <a:schemeClr val="tx1"/>
                </a:solidFill>
                <a:latin typeface="Calibri" charset="0"/>
                <a:ea typeface="ＭＳ Ｐゴシック" charset="-128"/>
              </a:defRPr>
            </a:lvl2pPr>
            <a:lvl3pPr marL="1143000" indent="-228600" eaLnBrk="0" hangingPunct="0">
              <a:defRPr sz="2400">
                <a:solidFill>
                  <a:schemeClr val="tx1"/>
                </a:solidFill>
                <a:latin typeface="Calibri" charset="0"/>
                <a:ea typeface="ＭＳ Ｐゴシック" charset="-128"/>
              </a:defRPr>
            </a:lvl3pPr>
            <a:lvl4pPr marL="1600200" indent="-228600" eaLnBrk="0" hangingPunct="0">
              <a:defRPr sz="2400">
                <a:solidFill>
                  <a:schemeClr val="tx1"/>
                </a:solidFill>
                <a:latin typeface="Calibri" charset="0"/>
                <a:ea typeface="ＭＳ Ｐゴシック" charset="-128"/>
              </a:defRPr>
            </a:lvl4pPr>
            <a:lvl5pPr marL="2057400" indent="-228600" eaLnBrk="0" hangingPunct="0">
              <a:defRPr sz="2400">
                <a:solidFill>
                  <a:schemeClr val="tx1"/>
                </a:solidFill>
                <a:latin typeface="Calibri" charset="0"/>
                <a:ea typeface="ＭＳ Ｐゴシック" charset="-128"/>
              </a:defRPr>
            </a:lvl5pPr>
            <a:lvl6pPr marL="2514600" indent="-228600" defTabSz="4572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defTabSz="4572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defTabSz="4572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defTabSz="457200" eaLnBrk="0" fontAlgn="base" hangingPunct="0">
              <a:spcBef>
                <a:spcPct val="0"/>
              </a:spcBef>
              <a:spcAft>
                <a:spcPct val="0"/>
              </a:spcAft>
              <a:defRPr sz="2400">
                <a:solidFill>
                  <a:schemeClr val="tx1"/>
                </a:solidFill>
                <a:latin typeface="Calibri" charset="0"/>
                <a:ea typeface="ＭＳ Ｐゴシック" charset="-128"/>
              </a:defRPr>
            </a:lvl9pPr>
          </a:lstStyle>
          <a:p>
            <a:pPr algn="r" eaLnBrk="1" hangingPunct="1"/>
            <a:r>
              <a:rPr lang="en-US" altLang="en-US" sz="1200">
                <a:latin typeface="Verdana" charset="0"/>
              </a:rPr>
              <a:t>Pelli &amp; Tillman 2008 </a:t>
            </a:r>
            <a:r>
              <a:rPr lang="en-US" altLang="en-US" sz="1200" i="1">
                <a:latin typeface="Verdana" charset="0"/>
              </a:rPr>
              <a:t>Nature Neuroscience</a:t>
            </a:r>
            <a:endParaRPr lang="en-US" altLang="en-US" sz="1200">
              <a:latin typeface="Verdana" charset="0"/>
            </a:endParaRPr>
          </a:p>
        </p:txBody>
      </p:sp>
      <p:pic>
        <p:nvPicPr>
          <p:cNvPr id="101379" name="Picture 2"/>
          <p:cNvPicPr>
            <a:picLocks noChangeAspect="1"/>
          </p:cNvPicPr>
          <p:nvPr/>
        </p:nvPicPr>
        <p:blipFill>
          <a:blip r:embed="rId6">
            <a:extLst>
              <a:ext uri="{28A0092B-C50C-407E-A947-70E740481C1C}">
                <a14:useLocalDpi xmlns:a14="http://schemas.microsoft.com/office/drawing/2010/main" val="0"/>
              </a:ext>
            </a:extLst>
          </a:blip>
          <a:srcRect t="14450" b="79729"/>
          <a:stretch>
            <a:fillRect/>
          </a:stretch>
        </p:blipFill>
        <p:spPr bwMode="auto">
          <a:xfrm>
            <a:off x="12700" y="114300"/>
            <a:ext cx="6400800" cy="895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1380" name="Text Box 2"/>
          <p:cNvSpPr txBox="1">
            <a:spLocks noChangeArrowheads="1"/>
          </p:cNvSpPr>
          <p:nvPr/>
        </p:nvSpPr>
        <p:spPr bwMode="auto">
          <a:xfrm>
            <a:off x="5562600" y="0"/>
            <a:ext cx="3810000"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128"/>
              </a:defRPr>
            </a:lvl1pPr>
            <a:lvl2pPr marL="742950" indent="-285750" eaLnBrk="0" hangingPunct="0">
              <a:defRPr sz="2400">
                <a:solidFill>
                  <a:schemeClr val="tx1"/>
                </a:solidFill>
                <a:latin typeface="Calibri" charset="0"/>
                <a:ea typeface="ＭＳ Ｐゴシック" charset="-128"/>
              </a:defRPr>
            </a:lvl2pPr>
            <a:lvl3pPr marL="1143000" indent="-228600" eaLnBrk="0" hangingPunct="0">
              <a:defRPr sz="2400">
                <a:solidFill>
                  <a:schemeClr val="tx1"/>
                </a:solidFill>
                <a:latin typeface="Calibri" charset="0"/>
                <a:ea typeface="ＭＳ Ｐゴシック" charset="-128"/>
              </a:defRPr>
            </a:lvl3pPr>
            <a:lvl4pPr marL="1600200" indent="-228600" eaLnBrk="0" hangingPunct="0">
              <a:defRPr sz="2400">
                <a:solidFill>
                  <a:schemeClr val="tx1"/>
                </a:solidFill>
                <a:latin typeface="Calibri" charset="0"/>
                <a:ea typeface="ＭＳ Ｐゴシック" charset="-128"/>
              </a:defRPr>
            </a:lvl4pPr>
            <a:lvl5pPr marL="2057400" indent="-228600" eaLnBrk="0" hangingPunct="0">
              <a:defRPr sz="2400">
                <a:solidFill>
                  <a:schemeClr val="tx1"/>
                </a:solidFill>
                <a:latin typeface="Calibri" charset="0"/>
                <a:ea typeface="ＭＳ Ｐゴシック" charset="-128"/>
              </a:defRPr>
            </a:lvl5pPr>
            <a:lvl6pPr marL="2514600" indent="-228600" defTabSz="4572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defTabSz="4572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defTabSz="4572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defTabSz="457200" eaLnBrk="0" fontAlgn="base" hangingPunct="0">
              <a:spcBef>
                <a:spcPct val="0"/>
              </a:spcBef>
              <a:spcAft>
                <a:spcPct val="0"/>
              </a:spcAft>
              <a:defRPr sz="2400">
                <a:solidFill>
                  <a:schemeClr val="tx1"/>
                </a:solidFill>
                <a:latin typeface="Calibri" charset="0"/>
                <a:ea typeface="ＭＳ Ｐゴシック" charset="-128"/>
              </a:defRPr>
            </a:lvl9pPr>
          </a:lstStyle>
          <a:p>
            <a:pPr eaLnBrk="1" hangingPunct="1"/>
            <a:r>
              <a:rPr lang="en-US" altLang="en-US" sz="3600">
                <a:latin typeface="Verdana" charset="0"/>
              </a:rPr>
              <a:t>Critical spacing of the simple parts of a complex object</a:t>
            </a:r>
          </a:p>
        </p:txBody>
      </p:sp>
    </p:spTree>
    <p:extLst>
      <p:ext uri="{BB962C8B-B14F-4D97-AF65-F5344CB8AC3E}">
        <p14:creationId xmlns:p14="http://schemas.microsoft.com/office/powerpoint/2010/main" val="131669977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24.png"/>
          <p:cNvPicPr/>
          <p:nvPr/>
        </p:nvPicPr>
        <p:blipFill>
          <a:blip r:embed="rId2"/>
          <a:srcRect/>
          <a:stretch>
            <a:fillRect/>
          </a:stretch>
        </p:blipFill>
        <p:spPr>
          <a:xfrm>
            <a:off x="0" y="0"/>
            <a:ext cx="8517467" cy="6834520"/>
          </a:xfrm>
          <a:prstGeom prst="rect">
            <a:avLst/>
          </a:prstGeom>
          <a:ln/>
        </p:spPr>
      </p:pic>
    </p:spTree>
    <p:extLst>
      <p:ext uri="{BB962C8B-B14F-4D97-AF65-F5344CB8AC3E}">
        <p14:creationId xmlns:p14="http://schemas.microsoft.com/office/powerpoint/2010/main" val="195831591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1"/>
          <p:cNvSpPr>
            <a:spLocks/>
          </p:cNvSpPr>
          <p:nvPr/>
        </p:nvSpPr>
        <p:spPr bwMode="auto">
          <a:xfrm>
            <a:off x="38100" y="-88900"/>
            <a:ext cx="9055100" cy="252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lIns="0" tIns="0" rIns="0" bIns="0"/>
          <a:lstStyle>
            <a:lvl1pPr eaLnBrk="0" hangingPunct="0">
              <a:tabLst>
                <a:tab pos="0" algn="l"/>
                <a:tab pos="914400" algn="l"/>
                <a:tab pos="1828800" algn="l"/>
                <a:tab pos="2743200" algn="l"/>
                <a:tab pos="3657600" algn="l"/>
                <a:tab pos="4572000" algn="l"/>
                <a:tab pos="5486400" algn="l"/>
                <a:tab pos="6400800" algn="l"/>
                <a:tab pos="7315200" algn="l"/>
                <a:tab pos="8229600" algn="l"/>
                <a:tab pos="9074150" algn="l"/>
              </a:tabLst>
              <a:defRPr sz="2400">
                <a:solidFill>
                  <a:schemeClr val="tx1"/>
                </a:solidFill>
                <a:latin typeface="Calibri" charset="0"/>
                <a:ea typeface="ＭＳ Ｐゴシック"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074150" algn="l"/>
              </a:tabLst>
              <a:defRPr sz="2400">
                <a:solidFill>
                  <a:schemeClr val="tx1"/>
                </a:solidFill>
                <a:latin typeface="Calibri" charset="0"/>
                <a:ea typeface="ＭＳ Ｐゴシック"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074150" algn="l"/>
              </a:tabLst>
              <a:defRPr sz="2400">
                <a:solidFill>
                  <a:schemeClr val="tx1"/>
                </a:solidFill>
                <a:latin typeface="Calibri" charset="0"/>
                <a:ea typeface="ＭＳ Ｐゴシック"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074150" algn="l"/>
              </a:tabLst>
              <a:defRPr sz="2400">
                <a:solidFill>
                  <a:schemeClr val="tx1"/>
                </a:solidFill>
                <a:latin typeface="Calibri" charset="0"/>
                <a:ea typeface="ＭＳ Ｐゴシック"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074150" algn="l"/>
              </a:tabLst>
              <a:defRPr sz="2400">
                <a:solidFill>
                  <a:schemeClr val="tx1"/>
                </a:solidFill>
                <a:latin typeface="Calibri" charset="0"/>
                <a:ea typeface="ＭＳ Ｐゴシック" charset="-128"/>
              </a:defRPr>
            </a:lvl5pPr>
            <a:lvl6pPr marL="25146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074150" algn="l"/>
              </a:tabLst>
              <a:defRPr sz="2400">
                <a:solidFill>
                  <a:schemeClr val="tx1"/>
                </a:solidFill>
                <a:latin typeface="Calibri" charset="0"/>
                <a:ea typeface="ＭＳ Ｐゴシック" charset="-128"/>
              </a:defRPr>
            </a:lvl6pPr>
            <a:lvl7pPr marL="29718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074150" algn="l"/>
              </a:tabLst>
              <a:defRPr sz="2400">
                <a:solidFill>
                  <a:schemeClr val="tx1"/>
                </a:solidFill>
                <a:latin typeface="Calibri" charset="0"/>
                <a:ea typeface="ＭＳ Ｐゴシック" charset="-128"/>
              </a:defRPr>
            </a:lvl7pPr>
            <a:lvl8pPr marL="34290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074150" algn="l"/>
              </a:tabLst>
              <a:defRPr sz="2400">
                <a:solidFill>
                  <a:schemeClr val="tx1"/>
                </a:solidFill>
                <a:latin typeface="Calibri" charset="0"/>
                <a:ea typeface="ＭＳ Ｐゴシック" charset="-128"/>
              </a:defRPr>
            </a:lvl8pPr>
            <a:lvl9pPr marL="38862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074150" algn="l"/>
              </a:tabLst>
              <a:defRPr sz="2400">
                <a:solidFill>
                  <a:schemeClr val="tx1"/>
                </a:solidFill>
                <a:latin typeface="Calibri" charset="0"/>
                <a:ea typeface="ＭＳ Ｐゴシック" charset="-128"/>
              </a:defRPr>
            </a:lvl9pPr>
          </a:lstStyle>
          <a:p>
            <a:pPr eaLnBrk="1" hangingPunct="1">
              <a:lnSpc>
                <a:spcPct val="113000"/>
              </a:lnSpc>
            </a:pPr>
            <a:r>
              <a:rPr lang="en-US" altLang="en-US" sz="8800">
                <a:latin typeface="AGaramond" charset="0"/>
                <a:sym typeface="AGaramond" charset="0"/>
              </a:rPr>
              <a:t>GROUPING</a:t>
            </a:r>
          </a:p>
          <a:p>
            <a:pPr eaLnBrk="1" hangingPunct="1">
              <a:lnSpc>
                <a:spcPct val="113000"/>
              </a:lnSpc>
            </a:pPr>
            <a:r>
              <a:rPr lang="en-US" altLang="en-US" sz="8800">
                <a:latin typeface="AGaramond" charset="0"/>
                <a:sym typeface="AGaramond" charset="0"/>
              </a:rPr>
              <a:t>&amp; CROWDING</a:t>
            </a:r>
          </a:p>
          <a:p>
            <a:pPr eaLnBrk="1" hangingPunct="1">
              <a:lnSpc>
                <a:spcPct val="113000"/>
              </a:lnSpc>
            </a:pPr>
            <a:endParaRPr lang="en-US" altLang="en-US" sz="8800">
              <a:latin typeface="AGaramond" charset="0"/>
              <a:sym typeface="AGaramond" charset="0"/>
            </a:endParaRPr>
          </a:p>
        </p:txBody>
      </p:sp>
    </p:spTree>
  </p:cSld>
  <p:clrMapOvr>
    <a:masterClrMapping/>
  </p:clrMapOvr>
  <p:transition spd="slow"/>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TextBox 3"/>
          <p:cNvSpPr txBox="1">
            <a:spLocks noChangeArrowheads="1"/>
          </p:cNvSpPr>
          <p:nvPr/>
        </p:nvSpPr>
        <p:spPr bwMode="auto">
          <a:xfrm>
            <a:off x="0" y="0"/>
            <a:ext cx="9144000" cy="6494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128"/>
              </a:defRPr>
            </a:lvl1pPr>
            <a:lvl2pPr marL="742950" indent="-285750" eaLnBrk="0" hangingPunct="0">
              <a:defRPr sz="2400">
                <a:solidFill>
                  <a:schemeClr val="tx1"/>
                </a:solidFill>
                <a:latin typeface="Calibri" charset="0"/>
                <a:ea typeface="ＭＳ Ｐゴシック" charset="-128"/>
              </a:defRPr>
            </a:lvl2pPr>
            <a:lvl3pPr marL="1143000" indent="-228600" eaLnBrk="0" hangingPunct="0">
              <a:defRPr sz="2400">
                <a:solidFill>
                  <a:schemeClr val="tx1"/>
                </a:solidFill>
                <a:latin typeface="Calibri" charset="0"/>
                <a:ea typeface="ＭＳ Ｐゴシック" charset="-128"/>
              </a:defRPr>
            </a:lvl3pPr>
            <a:lvl4pPr marL="1600200" indent="-228600" eaLnBrk="0" hangingPunct="0">
              <a:defRPr sz="2400">
                <a:solidFill>
                  <a:schemeClr val="tx1"/>
                </a:solidFill>
                <a:latin typeface="Calibri" charset="0"/>
                <a:ea typeface="ＭＳ Ｐゴシック" charset="-128"/>
              </a:defRPr>
            </a:lvl4pPr>
            <a:lvl5pPr marL="2057400" indent="-228600" eaLnBrk="0" hangingPunct="0">
              <a:defRPr sz="2400">
                <a:solidFill>
                  <a:schemeClr val="tx1"/>
                </a:solidFill>
                <a:latin typeface="Calibri" charset="0"/>
                <a:ea typeface="ＭＳ Ｐゴシック" charset="-128"/>
              </a:defRPr>
            </a:lvl5pPr>
            <a:lvl6pPr marL="2514600" indent="-228600" defTabSz="4572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defTabSz="4572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defTabSz="4572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defTabSz="457200" eaLnBrk="0" fontAlgn="base" hangingPunct="0">
              <a:spcBef>
                <a:spcPct val="0"/>
              </a:spcBef>
              <a:spcAft>
                <a:spcPct val="0"/>
              </a:spcAft>
              <a:defRPr sz="2400">
                <a:solidFill>
                  <a:schemeClr val="tx1"/>
                </a:solidFill>
                <a:latin typeface="Calibri" charset="0"/>
                <a:ea typeface="ＭＳ Ｐゴシック" charset="-128"/>
              </a:defRPr>
            </a:lvl9pPr>
          </a:lstStyle>
          <a:p>
            <a:pPr eaLnBrk="1" hangingPunct="1"/>
            <a:r>
              <a:rPr lang="en-US" altLang="en-US" sz="3200" dirty="0"/>
              <a:t>Attempts to understand object recognition often ignore grouping and crowding because they seem nonessential. After all, grouping is optional; we can choose not to group. Crowding is compulsory, but only strong in peripheral vision; it’s negligible in central vision. </a:t>
            </a:r>
            <a:r>
              <a:rPr lang="en-US" altLang="en-US" sz="3200" dirty="0" smtClean="0"/>
              <a:t>Object recognition is a vast topic, so it might seem economical to confine </a:t>
            </a:r>
            <a:r>
              <a:rPr lang="en-US" altLang="en-US" sz="3200" dirty="0"/>
              <a:t>oneself to compulsory processes in central </a:t>
            </a:r>
            <a:r>
              <a:rPr lang="en-US" altLang="en-US" sz="3200" dirty="0" smtClean="0"/>
              <a:t>vision and solve </a:t>
            </a:r>
            <a:r>
              <a:rPr lang="en-US" altLang="en-US" sz="3200" dirty="0"/>
              <a:t>object recognition </a:t>
            </a:r>
            <a:r>
              <a:rPr lang="en-US" altLang="en-US" sz="3200" dirty="0" smtClean="0"/>
              <a:t>there, without </a:t>
            </a:r>
            <a:r>
              <a:rPr lang="en-US" altLang="en-US" sz="3200" dirty="0"/>
              <a:t>bothering about grouping and crowding. However, </a:t>
            </a:r>
            <a:r>
              <a:rPr lang="en-US" altLang="en-US" sz="3200" dirty="0" smtClean="0"/>
              <a:t>we show that considering </a:t>
            </a:r>
            <a:r>
              <a:rPr lang="en-US" altLang="en-US" sz="3200" dirty="0"/>
              <a:t>that crowding and grouping might be </a:t>
            </a:r>
            <a:r>
              <a:rPr lang="en-US" altLang="en-US" sz="3200" dirty="0" smtClean="0"/>
              <a:t>two aspects </a:t>
            </a:r>
            <a:r>
              <a:rPr lang="en-US" altLang="en-US" sz="3200" dirty="0"/>
              <a:t>of </a:t>
            </a:r>
            <a:r>
              <a:rPr lang="en-US" altLang="en-US" sz="3200" dirty="0" smtClean="0"/>
              <a:t>a single process makes </a:t>
            </a:r>
            <a:r>
              <a:rPr lang="en-US" altLang="en-US" sz="3200" dirty="0"/>
              <a:t>them invaluable clues for how object recognition </a:t>
            </a:r>
            <a:r>
              <a:rPr lang="en-US" altLang="en-US" sz="3200" dirty="0" smtClean="0"/>
              <a:t>works.</a:t>
            </a:r>
            <a:endParaRPr lang="en-US" altLang="en-US" sz="3200"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89" name="Picture 1" descr="Table.pdf"/>
          <p:cNvPicPr>
            <a:picLocks noChangeAspect="1"/>
          </p:cNvPicPr>
          <p:nvPr/>
        </p:nvPicPr>
        <p:blipFill>
          <a:blip r:embed="rId2">
            <a:extLst>
              <a:ext uri="{28A0092B-C50C-407E-A947-70E740481C1C}">
                <a14:useLocalDpi xmlns:a14="http://schemas.microsoft.com/office/drawing/2010/main" val="0"/>
              </a:ext>
            </a:extLst>
          </a:blip>
          <a:srcRect l="1273" t="1106" r="539" b="235"/>
          <a:stretch>
            <a:fillRect/>
          </a:stretch>
        </p:blipFill>
        <p:spPr bwMode="auto">
          <a:xfrm>
            <a:off x="-12700" y="-30163"/>
            <a:ext cx="5902325" cy="6888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0" name="TextBox 3"/>
          <p:cNvSpPr txBox="1">
            <a:spLocks noChangeArrowheads="1"/>
          </p:cNvSpPr>
          <p:nvPr/>
        </p:nvSpPr>
        <p:spPr bwMode="auto">
          <a:xfrm>
            <a:off x="5683250" y="6553200"/>
            <a:ext cx="34607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128"/>
              </a:defRPr>
            </a:lvl1pPr>
            <a:lvl2pPr marL="742950" indent="-285750" eaLnBrk="0" hangingPunct="0">
              <a:defRPr sz="2400">
                <a:solidFill>
                  <a:schemeClr val="tx1"/>
                </a:solidFill>
                <a:latin typeface="Calibri" charset="0"/>
                <a:ea typeface="ＭＳ Ｐゴシック" charset="-128"/>
              </a:defRPr>
            </a:lvl2pPr>
            <a:lvl3pPr marL="1143000" indent="-228600" eaLnBrk="0" hangingPunct="0">
              <a:defRPr sz="2400">
                <a:solidFill>
                  <a:schemeClr val="tx1"/>
                </a:solidFill>
                <a:latin typeface="Calibri" charset="0"/>
                <a:ea typeface="ＭＳ Ｐゴシック" charset="-128"/>
              </a:defRPr>
            </a:lvl3pPr>
            <a:lvl4pPr marL="1600200" indent="-228600" eaLnBrk="0" hangingPunct="0">
              <a:defRPr sz="2400">
                <a:solidFill>
                  <a:schemeClr val="tx1"/>
                </a:solidFill>
                <a:latin typeface="Calibri" charset="0"/>
                <a:ea typeface="ＭＳ Ｐゴシック" charset="-128"/>
              </a:defRPr>
            </a:lvl4pPr>
            <a:lvl5pPr marL="2057400" indent="-228600" eaLnBrk="0" hangingPunct="0">
              <a:defRPr sz="2400">
                <a:solidFill>
                  <a:schemeClr val="tx1"/>
                </a:solidFill>
                <a:latin typeface="Calibri" charset="0"/>
                <a:ea typeface="ＭＳ Ｐゴシック" charset="-128"/>
              </a:defRPr>
            </a:lvl5pPr>
            <a:lvl6pPr marL="2514600" indent="-228600" defTabSz="4572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defTabSz="4572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defTabSz="4572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defTabSz="457200" eaLnBrk="0" fontAlgn="base" hangingPunct="0">
              <a:spcBef>
                <a:spcPct val="0"/>
              </a:spcBef>
              <a:spcAft>
                <a:spcPct val="0"/>
              </a:spcAft>
              <a:defRPr sz="2400">
                <a:solidFill>
                  <a:schemeClr val="tx1"/>
                </a:solidFill>
                <a:latin typeface="Calibri" charset="0"/>
                <a:ea typeface="ＭＳ Ｐゴシック" charset="-128"/>
              </a:defRPr>
            </a:lvl9pPr>
          </a:lstStyle>
          <a:p>
            <a:pPr algn="r" eaLnBrk="1" hangingPunct="1"/>
            <a:r>
              <a:rPr lang="en-US" altLang="en-US" sz="1400"/>
              <a:t>Rosen &amp; Pelli, submitted to </a:t>
            </a:r>
            <a:r>
              <a:rPr lang="en-US" altLang="en-US" sz="1400" i="1"/>
              <a:t>Journal of Vision</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3" name="Picture 1" descr="Table.pdf"/>
          <p:cNvPicPr>
            <a:picLocks noChangeAspect="1"/>
          </p:cNvPicPr>
          <p:nvPr/>
        </p:nvPicPr>
        <p:blipFill>
          <a:blip r:embed="rId2">
            <a:extLst>
              <a:ext uri="{28A0092B-C50C-407E-A947-70E740481C1C}">
                <a14:useLocalDpi xmlns:a14="http://schemas.microsoft.com/office/drawing/2010/main" val="0"/>
              </a:ext>
            </a:extLst>
          </a:blip>
          <a:srcRect l="1273" t="1106" r="13239" b="45900"/>
          <a:stretch>
            <a:fillRect/>
          </a:stretch>
        </p:blipFill>
        <p:spPr bwMode="auto">
          <a:xfrm>
            <a:off x="0" y="-30163"/>
            <a:ext cx="9144000" cy="6583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14" name="TextBox 3"/>
          <p:cNvSpPr txBox="1">
            <a:spLocks noChangeArrowheads="1"/>
          </p:cNvSpPr>
          <p:nvPr/>
        </p:nvSpPr>
        <p:spPr bwMode="auto">
          <a:xfrm>
            <a:off x="5683250" y="6553200"/>
            <a:ext cx="34607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128"/>
              </a:defRPr>
            </a:lvl1pPr>
            <a:lvl2pPr marL="742950" indent="-285750" eaLnBrk="0" hangingPunct="0">
              <a:defRPr sz="2400">
                <a:solidFill>
                  <a:schemeClr val="tx1"/>
                </a:solidFill>
                <a:latin typeface="Calibri" charset="0"/>
                <a:ea typeface="ＭＳ Ｐゴシック" charset="-128"/>
              </a:defRPr>
            </a:lvl2pPr>
            <a:lvl3pPr marL="1143000" indent="-228600" eaLnBrk="0" hangingPunct="0">
              <a:defRPr sz="2400">
                <a:solidFill>
                  <a:schemeClr val="tx1"/>
                </a:solidFill>
                <a:latin typeface="Calibri" charset="0"/>
                <a:ea typeface="ＭＳ Ｐゴシック" charset="-128"/>
              </a:defRPr>
            </a:lvl3pPr>
            <a:lvl4pPr marL="1600200" indent="-228600" eaLnBrk="0" hangingPunct="0">
              <a:defRPr sz="2400">
                <a:solidFill>
                  <a:schemeClr val="tx1"/>
                </a:solidFill>
                <a:latin typeface="Calibri" charset="0"/>
                <a:ea typeface="ＭＳ Ｐゴシック" charset="-128"/>
              </a:defRPr>
            </a:lvl4pPr>
            <a:lvl5pPr marL="2057400" indent="-228600" eaLnBrk="0" hangingPunct="0">
              <a:defRPr sz="2400">
                <a:solidFill>
                  <a:schemeClr val="tx1"/>
                </a:solidFill>
                <a:latin typeface="Calibri" charset="0"/>
                <a:ea typeface="ＭＳ Ｐゴシック" charset="-128"/>
              </a:defRPr>
            </a:lvl5pPr>
            <a:lvl6pPr marL="2514600" indent="-228600" defTabSz="4572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defTabSz="4572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defTabSz="4572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defTabSz="457200" eaLnBrk="0" fontAlgn="base" hangingPunct="0">
              <a:spcBef>
                <a:spcPct val="0"/>
              </a:spcBef>
              <a:spcAft>
                <a:spcPct val="0"/>
              </a:spcAft>
              <a:defRPr sz="2400">
                <a:solidFill>
                  <a:schemeClr val="tx1"/>
                </a:solidFill>
                <a:latin typeface="Calibri" charset="0"/>
                <a:ea typeface="ＭＳ Ｐゴシック" charset="-128"/>
              </a:defRPr>
            </a:lvl9pPr>
          </a:lstStyle>
          <a:p>
            <a:pPr algn="r" eaLnBrk="1" hangingPunct="1"/>
            <a:r>
              <a:rPr lang="en-US" altLang="en-US" sz="1400"/>
              <a:t>Rosen &amp; Pelli, submitted to </a:t>
            </a:r>
            <a:r>
              <a:rPr lang="en-US" altLang="en-US" sz="1400" i="1"/>
              <a:t>Journal of Vision</a:t>
            </a:r>
          </a:p>
        </p:txBody>
      </p:sp>
      <p:sp>
        <p:nvSpPr>
          <p:cNvPr id="38915" name="TextBox 4"/>
          <p:cNvSpPr txBox="1">
            <a:spLocks noChangeArrowheads="1"/>
          </p:cNvSpPr>
          <p:nvPr/>
        </p:nvSpPr>
        <p:spPr bwMode="auto">
          <a:xfrm>
            <a:off x="0" y="6496050"/>
            <a:ext cx="11557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charset="0"/>
                <a:ea typeface="ＭＳ Ｐゴシック" charset="-128"/>
              </a:defRPr>
            </a:lvl1pPr>
            <a:lvl2pPr marL="742950" indent="-285750" eaLnBrk="0" hangingPunct="0">
              <a:defRPr sz="2400">
                <a:solidFill>
                  <a:schemeClr val="tx1"/>
                </a:solidFill>
                <a:latin typeface="Calibri" charset="0"/>
                <a:ea typeface="ＭＳ Ｐゴシック" charset="-128"/>
              </a:defRPr>
            </a:lvl2pPr>
            <a:lvl3pPr marL="1143000" indent="-228600" eaLnBrk="0" hangingPunct="0">
              <a:defRPr sz="2400">
                <a:solidFill>
                  <a:schemeClr val="tx1"/>
                </a:solidFill>
                <a:latin typeface="Calibri" charset="0"/>
                <a:ea typeface="ＭＳ Ｐゴシック" charset="-128"/>
              </a:defRPr>
            </a:lvl3pPr>
            <a:lvl4pPr marL="1600200" indent="-228600" eaLnBrk="0" hangingPunct="0">
              <a:defRPr sz="2400">
                <a:solidFill>
                  <a:schemeClr val="tx1"/>
                </a:solidFill>
                <a:latin typeface="Calibri" charset="0"/>
                <a:ea typeface="ＭＳ Ｐゴシック" charset="-128"/>
              </a:defRPr>
            </a:lvl4pPr>
            <a:lvl5pPr marL="2057400" indent="-228600" eaLnBrk="0" hangingPunct="0">
              <a:defRPr sz="2400">
                <a:solidFill>
                  <a:schemeClr val="tx1"/>
                </a:solidFill>
                <a:latin typeface="Calibri" charset="0"/>
                <a:ea typeface="ＭＳ Ｐゴシック" charset="-128"/>
              </a:defRPr>
            </a:lvl5pPr>
            <a:lvl6pPr marL="2514600" indent="-228600" defTabSz="4572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defTabSz="4572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defTabSz="4572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defTabSz="457200" eaLnBrk="0" fontAlgn="base" hangingPunct="0">
              <a:spcBef>
                <a:spcPct val="0"/>
              </a:spcBef>
              <a:spcAft>
                <a:spcPct val="0"/>
              </a:spcAft>
              <a:defRPr sz="2400">
                <a:solidFill>
                  <a:schemeClr val="tx1"/>
                </a:solidFill>
                <a:latin typeface="Calibri" charset="0"/>
                <a:ea typeface="ＭＳ Ｐゴシック" charset="-128"/>
              </a:defRPr>
            </a:lvl9pPr>
          </a:lstStyle>
          <a:p>
            <a:pPr eaLnBrk="1" hangingPunct="1"/>
            <a:r>
              <a:rPr lang="en-US" altLang="en-US" sz="1800"/>
              <a:t>Part 1 of 2</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TextBox 1"/>
          <p:cNvSpPr txBox="1">
            <a:spLocks noChangeArrowheads="1"/>
          </p:cNvSpPr>
          <p:nvPr/>
        </p:nvSpPr>
        <p:spPr bwMode="auto">
          <a:xfrm>
            <a:off x="0" y="0"/>
            <a:ext cx="9144000" cy="286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128"/>
              </a:defRPr>
            </a:lvl1pPr>
            <a:lvl2pPr marL="742950" indent="-285750" eaLnBrk="0" hangingPunct="0">
              <a:defRPr sz="2400">
                <a:solidFill>
                  <a:schemeClr val="tx1"/>
                </a:solidFill>
                <a:latin typeface="Calibri" charset="0"/>
                <a:ea typeface="ＭＳ Ｐゴシック" charset="-128"/>
              </a:defRPr>
            </a:lvl2pPr>
            <a:lvl3pPr marL="1143000" indent="-228600" eaLnBrk="0" hangingPunct="0">
              <a:defRPr sz="2400">
                <a:solidFill>
                  <a:schemeClr val="tx1"/>
                </a:solidFill>
                <a:latin typeface="Calibri" charset="0"/>
                <a:ea typeface="ＭＳ Ｐゴシック" charset="-128"/>
              </a:defRPr>
            </a:lvl3pPr>
            <a:lvl4pPr marL="1600200" indent="-228600" eaLnBrk="0" hangingPunct="0">
              <a:defRPr sz="2400">
                <a:solidFill>
                  <a:schemeClr val="tx1"/>
                </a:solidFill>
                <a:latin typeface="Calibri" charset="0"/>
                <a:ea typeface="ＭＳ Ｐゴシック" charset="-128"/>
              </a:defRPr>
            </a:lvl4pPr>
            <a:lvl5pPr marL="2057400" indent="-228600" eaLnBrk="0" hangingPunct="0">
              <a:defRPr sz="2400">
                <a:solidFill>
                  <a:schemeClr val="tx1"/>
                </a:solidFill>
                <a:latin typeface="Calibri" charset="0"/>
                <a:ea typeface="ＭＳ Ｐゴシック" charset="-128"/>
              </a:defRPr>
            </a:lvl5pPr>
            <a:lvl6pPr marL="2514600" indent="-228600" defTabSz="4572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defTabSz="4572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defTabSz="4572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defTabSz="457200" eaLnBrk="0" fontAlgn="base" hangingPunct="0">
              <a:spcBef>
                <a:spcPct val="0"/>
              </a:spcBef>
              <a:spcAft>
                <a:spcPct val="0"/>
              </a:spcAft>
              <a:defRPr sz="2400">
                <a:solidFill>
                  <a:schemeClr val="tx1"/>
                </a:solidFill>
                <a:latin typeface="Calibri" charset="0"/>
                <a:ea typeface="ＭＳ Ｐゴシック" charset="-128"/>
              </a:defRPr>
            </a:lvl9pPr>
          </a:lstStyle>
          <a:p>
            <a:pPr eaLnBrk="1" hangingPunct="1"/>
            <a:r>
              <a:rPr lang="en-US" altLang="en-US" sz="3600"/>
              <a:t>Grouping, efficiency, and crowding are important as separate topics in object recognition. We show here that putting them together provides a startling new insight into how people recognize objects.</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7" name="Picture 1" descr="Table.pdf"/>
          <p:cNvPicPr>
            <a:picLocks noChangeAspect="1"/>
          </p:cNvPicPr>
          <p:nvPr/>
        </p:nvPicPr>
        <p:blipFill>
          <a:blip r:embed="rId2">
            <a:extLst>
              <a:ext uri="{28A0092B-C50C-407E-A947-70E740481C1C}">
                <a14:useLocalDpi xmlns:a14="http://schemas.microsoft.com/office/drawing/2010/main" val="0"/>
              </a:ext>
            </a:extLst>
          </a:blip>
          <a:srcRect l="1273" t="1106" r="13527" b="91917"/>
          <a:stretch>
            <a:fillRect/>
          </a:stretch>
        </p:blipFill>
        <p:spPr bwMode="auto">
          <a:xfrm>
            <a:off x="0" y="-30163"/>
            <a:ext cx="9144000" cy="868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38" name="TextBox 3"/>
          <p:cNvSpPr txBox="1">
            <a:spLocks noChangeArrowheads="1"/>
          </p:cNvSpPr>
          <p:nvPr/>
        </p:nvSpPr>
        <p:spPr bwMode="auto">
          <a:xfrm>
            <a:off x="5683250" y="6553200"/>
            <a:ext cx="34607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128"/>
              </a:defRPr>
            </a:lvl1pPr>
            <a:lvl2pPr marL="742950" indent="-285750" eaLnBrk="0" hangingPunct="0">
              <a:defRPr sz="2400">
                <a:solidFill>
                  <a:schemeClr val="tx1"/>
                </a:solidFill>
                <a:latin typeface="Calibri" charset="0"/>
                <a:ea typeface="ＭＳ Ｐゴシック" charset="-128"/>
              </a:defRPr>
            </a:lvl2pPr>
            <a:lvl3pPr marL="1143000" indent="-228600" eaLnBrk="0" hangingPunct="0">
              <a:defRPr sz="2400">
                <a:solidFill>
                  <a:schemeClr val="tx1"/>
                </a:solidFill>
                <a:latin typeface="Calibri" charset="0"/>
                <a:ea typeface="ＭＳ Ｐゴシック" charset="-128"/>
              </a:defRPr>
            </a:lvl3pPr>
            <a:lvl4pPr marL="1600200" indent="-228600" eaLnBrk="0" hangingPunct="0">
              <a:defRPr sz="2400">
                <a:solidFill>
                  <a:schemeClr val="tx1"/>
                </a:solidFill>
                <a:latin typeface="Calibri" charset="0"/>
                <a:ea typeface="ＭＳ Ｐゴシック" charset="-128"/>
              </a:defRPr>
            </a:lvl4pPr>
            <a:lvl5pPr marL="2057400" indent="-228600" eaLnBrk="0" hangingPunct="0">
              <a:defRPr sz="2400">
                <a:solidFill>
                  <a:schemeClr val="tx1"/>
                </a:solidFill>
                <a:latin typeface="Calibri" charset="0"/>
                <a:ea typeface="ＭＳ Ｐゴシック" charset="-128"/>
              </a:defRPr>
            </a:lvl5pPr>
            <a:lvl6pPr marL="2514600" indent="-228600" defTabSz="4572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defTabSz="4572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defTabSz="4572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defTabSz="457200" eaLnBrk="0" fontAlgn="base" hangingPunct="0">
              <a:spcBef>
                <a:spcPct val="0"/>
              </a:spcBef>
              <a:spcAft>
                <a:spcPct val="0"/>
              </a:spcAft>
              <a:defRPr sz="2400">
                <a:solidFill>
                  <a:schemeClr val="tx1"/>
                </a:solidFill>
                <a:latin typeface="Calibri" charset="0"/>
                <a:ea typeface="ＭＳ Ｐゴシック" charset="-128"/>
              </a:defRPr>
            </a:lvl9pPr>
          </a:lstStyle>
          <a:p>
            <a:pPr algn="r" eaLnBrk="1" hangingPunct="1"/>
            <a:r>
              <a:rPr lang="en-US" altLang="en-US" sz="1400"/>
              <a:t>Rosen &amp; Pelli, submitted to </a:t>
            </a:r>
            <a:r>
              <a:rPr lang="en-US" altLang="en-US" sz="1400" i="1"/>
              <a:t>Journal of Vision</a:t>
            </a:r>
          </a:p>
        </p:txBody>
      </p:sp>
      <p:pic>
        <p:nvPicPr>
          <p:cNvPr id="39939" name="Picture 4" descr="Table.pdf"/>
          <p:cNvPicPr>
            <a:picLocks noChangeAspect="1"/>
          </p:cNvPicPr>
          <p:nvPr/>
        </p:nvPicPr>
        <p:blipFill>
          <a:blip r:embed="rId2">
            <a:extLst>
              <a:ext uri="{28A0092B-C50C-407E-A947-70E740481C1C}">
                <a14:useLocalDpi xmlns:a14="http://schemas.microsoft.com/office/drawing/2010/main" val="0"/>
              </a:ext>
            </a:extLst>
          </a:blip>
          <a:srcRect l="1273" t="53815" r="13527" b="-420"/>
          <a:stretch>
            <a:fillRect/>
          </a:stretch>
        </p:blipFill>
        <p:spPr bwMode="auto">
          <a:xfrm>
            <a:off x="0" y="812800"/>
            <a:ext cx="9144000" cy="581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40" name="TextBox 6"/>
          <p:cNvSpPr txBox="1">
            <a:spLocks noChangeArrowheads="1"/>
          </p:cNvSpPr>
          <p:nvPr/>
        </p:nvSpPr>
        <p:spPr bwMode="auto">
          <a:xfrm>
            <a:off x="0" y="6496050"/>
            <a:ext cx="11557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charset="0"/>
                <a:ea typeface="ＭＳ Ｐゴシック" charset="-128"/>
              </a:defRPr>
            </a:lvl1pPr>
            <a:lvl2pPr marL="742950" indent="-285750" eaLnBrk="0" hangingPunct="0">
              <a:defRPr sz="2400">
                <a:solidFill>
                  <a:schemeClr val="tx1"/>
                </a:solidFill>
                <a:latin typeface="Calibri" charset="0"/>
                <a:ea typeface="ＭＳ Ｐゴシック" charset="-128"/>
              </a:defRPr>
            </a:lvl2pPr>
            <a:lvl3pPr marL="1143000" indent="-228600" eaLnBrk="0" hangingPunct="0">
              <a:defRPr sz="2400">
                <a:solidFill>
                  <a:schemeClr val="tx1"/>
                </a:solidFill>
                <a:latin typeface="Calibri" charset="0"/>
                <a:ea typeface="ＭＳ Ｐゴシック" charset="-128"/>
              </a:defRPr>
            </a:lvl3pPr>
            <a:lvl4pPr marL="1600200" indent="-228600" eaLnBrk="0" hangingPunct="0">
              <a:defRPr sz="2400">
                <a:solidFill>
                  <a:schemeClr val="tx1"/>
                </a:solidFill>
                <a:latin typeface="Calibri" charset="0"/>
                <a:ea typeface="ＭＳ Ｐゴシック" charset="-128"/>
              </a:defRPr>
            </a:lvl4pPr>
            <a:lvl5pPr marL="2057400" indent="-228600" eaLnBrk="0" hangingPunct="0">
              <a:defRPr sz="2400">
                <a:solidFill>
                  <a:schemeClr val="tx1"/>
                </a:solidFill>
                <a:latin typeface="Calibri" charset="0"/>
                <a:ea typeface="ＭＳ Ｐゴシック" charset="-128"/>
              </a:defRPr>
            </a:lvl5pPr>
            <a:lvl6pPr marL="2514600" indent="-228600" defTabSz="4572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defTabSz="4572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defTabSz="4572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defTabSz="457200" eaLnBrk="0" fontAlgn="base" hangingPunct="0">
              <a:spcBef>
                <a:spcPct val="0"/>
              </a:spcBef>
              <a:spcAft>
                <a:spcPct val="0"/>
              </a:spcAft>
              <a:defRPr sz="2400">
                <a:solidFill>
                  <a:schemeClr val="tx1"/>
                </a:solidFill>
                <a:latin typeface="Calibri" charset="0"/>
                <a:ea typeface="ＭＳ Ｐゴシック" charset="-128"/>
              </a:defRPr>
            </a:lvl9pPr>
          </a:lstStyle>
          <a:p>
            <a:pPr eaLnBrk="1" hangingPunct="1"/>
            <a:r>
              <a:rPr lang="en-US" altLang="en-US" sz="1800"/>
              <a:t>Part 2 of 2</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1"/>
          <p:cNvSpPr>
            <a:spLocks/>
          </p:cNvSpPr>
          <p:nvPr/>
        </p:nvSpPr>
        <p:spPr bwMode="auto">
          <a:xfrm>
            <a:off x="38100" y="-88900"/>
            <a:ext cx="9055100" cy="252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lIns="0" tIns="0" rIns="0" bIns="0"/>
          <a:lstStyle>
            <a:lvl1pPr eaLnBrk="0" hangingPunct="0">
              <a:tabLst>
                <a:tab pos="0" algn="l"/>
                <a:tab pos="914400" algn="l"/>
                <a:tab pos="1828800" algn="l"/>
                <a:tab pos="2743200" algn="l"/>
                <a:tab pos="3657600" algn="l"/>
                <a:tab pos="4572000" algn="l"/>
                <a:tab pos="5486400" algn="l"/>
                <a:tab pos="6400800" algn="l"/>
                <a:tab pos="7315200" algn="l"/>
                <a:tab pos="8229600" algn="l"/>
                <a:tab pos="9074150" algn="l"/>
              </a:tabLst>
              <a:defRPr sz="2400">
                <a:solidFill>
                  <a:schemeClr val="tx1"/>
                </a:solidFill>
                <a:latin typeface="Calibri" charset="0"/>
                <a:ea typeface="ＭＳ Ｐゴシック"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074150" algn="l"/>
              </a:tabLst>
              <a:defRPr sz="2400">
                <a:solidFill>
                  <a:schemeClr val="tx1"/>
                </a:solidFill>
                <a:latin typeface="Calibri" charset="0"/>
                <a:ea typeface="ＭＳ Ｐゴシック"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074150" algn="l"/>
              </a:tabLst>
              <a:defRPr sz="2400">
                <a:solidFill>
                  <a:schemeClr val="tx1"/>
                </a:solidFill>
                <a:latin typeface="Calibri" charset="0"/>
                <a:ea typeface="ＭＳ Ｐゴシック"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074150" algn="l"/>
              </a:tabLst>
              <a:defRPr sz="2400">
                <a:solidFill>
                  <a:schemeClr val="tx1"/>
                </a:solidFill>
                <a:latin typeface="Calibri" charset="0"/>
                <a:ea typeface="ＭＳ Ｐゴシック"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074150" algn="l"/>
              </a:tabLst>
              <a:defRPr sz="2400">
                <a:solidFill>
                  <a:schemeClr val="tx1"/>
                </a:solidFill>
                <a:latin typeface="Calibri" charset="0"/>
                <a:ea typeface="ＭＳ Ｐゴシック" charset="-128"/>
              </a:defRPr>
            </a:lvl5pPr>
            <a:lvl6pPr marL="25146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074150" algn="l"/>
              </a:tabLst>
              <a:defRPr sz="2400">
                <a:solidFill>
                  <a:schemeClr val="tx1"/>
                </a:solidFill>
                <a:latin typeface="Calibri" charset="0"/>
                <a:ea typeface="ＭＳ Ｐゴシック" charset="-128"/>
              </a:defRPr>
            </a:lvl6pPr>
            <a:lvl7pPr marL="29718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074150" algn="l"/>
              </a:tabLst>
              <a:defRPr sz="2400">
                <a:solidFill>
                  <a:schemeClr val="tx1"/>
                </a:solidFill>
                <a:latin typeface="Calibri" charset="0"/>
                <a:ea typeface="ＭＳ Ｐゴシック" charset="-128"/>
              </a:defRPr>
            </a:lvl7pPr>
            <a:lvl8pPr marL="34290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074150" algn="l"/>
              </a:tabLst>
              <a:defRPr sz="2400">
                <a:solidFill>
                  <a:schemeClr val="tx1"/>
                </a:solidFill>
                <a:latin typeface="Calibri" charset="0"/>
                <a:ea typeface="ＭＳ Ｐゴシック" charset="-128"/>
              </a:defRPr>
            </a:lvl8pPr>
            <a:lvl9pPr marL="38862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074150" algn="l"/>
              </a:tabLst>
              <a:defRPr sz="2400">
                <a:solidFill>
                  <a:schemeClr val="tx1"/>
                </a:solidFill>
                <a:latin typeface="Calibri" charset="0"/>
                <a:ea typeface="ＭＳ Ｐゴシック" charset="-128"/>
              </a:defRPr>
            </a:lvl9pPr>
          </a:lstStyle>
          <a:p>
            <a:pPr eaLnBrk="1" hangingPunct="1">
              <a:lnSpc>
                <a:spcPct val="113000"/>
              </a:lnSpc>
            </a:pPr>
            <a:r>
              <a:rPr lang="en-US" altLang="en-US" sz="8800">
                <a:latin typeface="AGaramond" charset="0"/>
                <a:sym typeface="AGaramond" charset="0"/>
              </a:rPr>
              <a:t>GROUPING</a:t>
            </a:r>
          </a:p>
          <a:p>
            <a:pPr eaLnBrk="1" hangingPunct="1">
              <a:lnSpc>
                <a:spcPct val="113000"/>
              </a:lnSpc>
            </a:pPr>
            <a:r>
              <a:rPr lang="en-US" altLang="en-US" sz="8800">
                <a:latin typeface="AGaramond" charset="0"/>
                <a:sym typeface="AGaramond" charset="0"/>
              </a:rPr>
              <a:t>&amp; EFFICIENCY</a:t>
            </a:r>
          </a:p>
          <a:p>
            <a:pPr eaLnBrk="1" hangingPunct="1">
              <a:lnSpc>
                <a:spcPct val="113000"/>
              </a:lnSpc>
            </a:pPr>
            <a:endParaRPr lang="en-US" altLang="en-US" sz="8800">
              <a:latin typeface="AGaramond" charset="0"/>
              <a:sym typeface="AGaramond" charset="0"/>
            </a:endParaRPr>
          </a:p>
        </p:txBody>
      </p:sp>
    </p:spTree>
  </p:cSld>
  <p:clrMapOvr>
    <a:masterClrMapping/>
  </p:clrMapOvr>
  <p:transition spd="slow"/>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5"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1054100"/>
            <a:ext cx="9144000" cy="4738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986" name="TextBox 4"/>
          <p:cNvSpPr txBox="1">
            <a:spLocks noChangeArrowheads="1"/>
          </p:cNvSpPr>
          <p:nvPr/>
        </p:nvSpPr>
        <p:spPr bwMode="auto">
          <a:xfrm>
            <a:off x="7327900" y="6550025"/>
            <a:ext cx="18161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128"/>
              </a:defRPr>
            </a:lvl1pPr>
            <a:lvl2pPr marL="742950" indent="-285750" eaLnBrk="0" hangingPunct="0">
              <a:defRPr sz="2400">
                <a:solidFill>
                  <a:schemeClr val="tx1"/>
                </a:solidFill>
                <a:latin typeface="Calibri" charset="0"/>
                <a:ea typeface="ＭＳ Ｐゴシック" charset="-128"/>
              </a:defRPr>
            </a:lvl2pPr>
            <a:lvl3pPr marL="1143000" indent="-228600" eaLnBrk="0" hangingPunct="0">
              <a:defRPr sz="2400">
                <a:solidFill>
                  <a:schemeClr val="tx1"/>
                </a:solidFill>
                <a:latin typeface="Calibri" charset="0"/>
                <a:ea typeface="ＭＳ Ｐゴシック" charset="-128"/>
              </a:defRPr>
            </a:lvl3pPr>
            <a:lvl4pPr marL="1600200" indent="-228600" eaLnBrk="0" hangingPunct="0">
              <a:defRPr sz="2400">
                <a:solidFill>
                  <a:schemeClr val="tx1"/>
                </a:solidFill>
                <a:latin typeface="Calibri" charset="0"/>
                <a:ea typeface="ＭＳ Ｐゴシック" charset="-128"/>
              </a:defRPr>
            </a:lvl4pPr>
            <a:lvl5pPr marL="2057400" indent="-228600" eaLnBrk="0" hangingPunct="0">
              <a:defRPr sz="2400">
                <a:solidFill>
                  <a:schemeClr val="tx1"/>
                </a:solidFill>
                <a:latin typeface="Calibri" charset="0"/>
                <a:ea typeface="ＭＳ Ｐゴシック" charset="-128"/>
              </a:defRPr>
            </a:lvl5pPr>
            <a:lvl6pPr marL="2514600" indent="-228600" defTabSz="4572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defTabSz="4572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defTabSz="4572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defTabSz="457200" eaLnBrk="0" fontAlgn="base" hangingPunct="0">
              <a:spcBef>
                <a:spcPct val="0"/>
              </a:spcBef>
              <a:spcAft>
                <a:spcPct val="0"/>
              </a:spcAft>
              <a:defRPr sz="2400">
                <a:solidFill>
                  <a:schemeClr val="tx1"/>
                </a:solidFill>
                <a:latin typeface="Calibri" charset="0"/>
                <a:ea typeface="ＭＳ Ｐゴシック" charset="-128"/>
              </a:defRPr>
            </a:lvl9pPr>
          </a:lstStyle>
          <a:p>
            <a:pPr algn="r" eaLnBrk="1" hangingPunct="1"/>
            <a:r>
              <a:rPr lang="en-US" altLang="en-US" sz="1400"/>
              <a:t>Wertheimer 1923</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09"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5400000">
            <a:off x="754062" y="-1287462"/>
            <a:ext cx="7559675" cy="922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Lst>
        </p:spPr>
      </p:pic>
    </p:spTree>
  </p:cSld>
  <p:clrMapOvr>
    <a:masterClrMapping/>
  </p:clrMapOvr>
  <p:transition spd="slow"/>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3"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43200" y="1651000"/>
            <a:ext cx="3657600" cy="365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Lst>
        </p:spPr>
      </p:pic>
      <p:sp>
        <p:nvSpPr>
          <p:cNvPr id="44034" name="TextBox 2"/>
          <p:cNvSpPr txBox="1">
            <a:spLocks noChangeArrowheads="1"/>
          </p:cNvSpPr>
          <p:nvPr/>
        </p:nvSpPr>
        <p:spPr bwMode="auto">
          <a:xfrm>
            <a:off x="1866900" y="6550025"/>
            <a:ext cx="72771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128"/>
              </a:defRPr>
            </a:lvl1pPr>
            <a:lvl2pPr marL="742950" indent="-285750" eaLnBrk="0" hangingPunct="0">
              <a:defRPr sz="2400">
                <a:solidFill>
                  <a:schemeClr val="tx1"/>
                </a:solidFill>
                <a:latin typeface="Calibri" charset="0"/>
                <a:ea typeface="ＭＳ Ｐゴシック" charset="-128"/>
              </a:defRPr>
            </a:lvl2pPr>
            <a:lvl3pPr marL="1143000" indent="-228600" eaLnBrk="0" hangingPunct="0">
              <a:defRPr sz="2400">
                <a:solidFill>
                  <a:schemeClr val="tx1"/>
                </a:solidFill>
                <a:latin typeface="Calibri" charset="0"/>
                <a:ea typeface="ＭＳ Ｐゴシック" charset="-128"/>
              </a:defRPr>
            </a:lvl3pPr>
            <a:lvl4pPr marL="1600200" indent="-228600" eaLnBrk="0" hangingPunct="0">
              <a:defRPr sz="2400">
                <a:solidFill>
                  <a:schemeClr val="tx1"/>
                </a:solidFill>
                <a:latin typeface="Calibri" charset="0"/>
                <a:ea typeface="ＭＳ Ｐゴシック" charset="-128"/>
              </a:defRPr>
            </a:lvl4pPr>
            <a:lvl5pPr marL="2057400" indent="-228600" eaLnBrk="0" hangingPunct="0">
              <a:defRPr sz="2400">
                <a:solidFill>
                  <a:schemeClr val="tx1"/>
                </a:solidFill>
                <a:latin typeface="Calibri" charset="0"/>
                <a:ea typeface="ＭＳ Ｐゴシック" charset="-128"/>
              </a:defRPr>
            </a:lvl5pPr>
            <a:lvl6pPr marL="2514600" indent="-228600" defTabSz="4572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defTabSz="4572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defTabSz="4572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defTabSz="457200" eaLnBrk="0" fontAlgn="base" hangingPunct="0">
              <a:spcBef>
                <a:spcPct val="0"/>
              </a:spcBef>
              <a:spcAft>
                <a:spcPct val="0"/>
              </a:spcAft>
              <a:defRPr sz="2400">
                <a:solidFill>
                  <a:schemeClr val="tx1"/>
                </a:solidFill>
                <a:latin typeface="Calibri" charset="0"/>
                <a:ea typeface="ＭＳ Ｐゴシック" charset="-128"/>
              </a:defRPr>
            </a:lvl9pPr>
          </a:lstStyle>
          <a:p>
            <a:pPr algn="r" eaLnBrk="1" hangingPunct="1"/>
            <a:r>
              <a:rPr lang="en-US" altLang="en-US" sz="1400"/>
              <a:t>Pelli, Majaj, Raizman,  Christian, Kim,  &amp; Palomares (2009) </a:t>
            </a:r>
            <a:r>
              <a:rPr lang="en-US" altLang="en-US" sz="1400" i="1"/>
              <a:t>Cognitive Neuropsychology</a:t>
            </a:r>
            <a:endParaRPr lang="en-US" altLang="en-US" sz="1400"/>
          </a:p>
        </p:txBody>
      </p:sp>
    </p:spTree>
  </p:cSld>
  <p:clrMapOvr>
    <a:masterClrMapping/>
  </p:clrMapOvr>
  <p:transition spd="slow"/>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7"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43200" y="1651000"/>
            <a:ext cx="3657600" cy="365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Lst>
        </p:spPr>
      </p:pic>
      <p:sp>
        <p:nvSpPr>
          <p:cNvPr id="45058" name="TextBox 2"/>
          <p:cNvSpPr txBox="1">
            <a:spLocks noChangeArrowheads="1"/>
          </p:cNvSpPr>
          <p:nvPr/>
        </p:nvSpPr>
        <p:spPr bwMode="auto">
          <a:xfrm>
            <a:off x="1866900" y="6550025"/>
            <a:ext cx="72771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128"/>
              </a:defRPr>
            </a:lvl1pPr>
            <a:lvl2pPr marL="742950" indent="-285750" eaLnBrk="0" hangingPunct="0">
              <a:defRPr sz="2400">
                <a:solidFill>
                  <a:schemeClr val="tx1"/>
                </a:solidFill>
                <a:latin typeface="Calibri" charset="0"/>
                <a:ea typeface="ＭＳ Ｐゴシック" charset="-128"/>
              </a:defRPr>
            </a:lvl2pPr>
            <a:lvl3pPr marL="1143000" indent="-228600" eaLnBrk="0" hangingPunct="0">
              <a:defRPr sz="2400">
                <a:solidFill>
                  <a:schemeClr val="tx1"/>
                </a:solidFill>
                <a:latin typeface="Calibri" charset="0"/>
                <a:ea typeface="ＭＳ Ｐゴシック" charset="-128"/>
              </a:defRPr>
            </a:lvl3pPr>
            <a:lvl4pPr marL="1600200" indent="-228600" eaLnBrk="0" hangingPunct="0">
              <a:defRPr sz="2400">
                <a:solidFill>
                  <a:schemeClr val="tx1"/>
                </a:solidFill>
                <a:latin typeface="Calibri" charset="0"/>
                <a:ea typeface="ＭＳ Ｐゴシック" charset="-128"/>
              </a:defRPr>
            </a:lvl4pPr>
            <a:lvl5pPr marL="2057400" indent="-228600" eaLnBrk="0" hangingPunct="0">
              <a:defRPr sz="2400">
                <a:solidFill>
                  <a:schemeClr val="tx1"/>
                </a:solidFill>
                <a:latin typeface="Calibri" charset="0"/>
                <a:ea typeface="ＭＳ Ｐゴシック" charset="-128"/>
              </a:defRPr>
            </a:lvl5pPr>
            <a:lvl6pPr marL="2514600" indent="-228600" defTabSz="4572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defTabSz="4572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defTabSz="4572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defTabSz="457200" eaLnBrk="0" fontAlgn="base" hangingPunct="0">
              <a:spcBef>
                <a:spcPct val="0"/>
              </a:spcBef>
              <a:spcAft>
                <a:spcPct val="0"/>
              </a:spcAft>
              <a:defRPr sz="2400">
                <a:solidFill>
                  <a:schemeClr val="tx1"/>
                </a:solidFill>
                <a:latin typeface="Calibri" charset="0"/>
                <a:ea typeface="ＭＳ Ｐゴシック" charset="-128"/>
              </a:defRPr>
            </a:lvl9pPr>
          </a:lstStyle>
          <a:p>
            <a:pPr algn="r" eaLnBrk="1" hangingPunct="1"/>
            <a:r>
              <a:rPr lang="en-US" altLang="en-US" sz="1400"/>
              <a:t>Pelli, Majaj, Raizman,  Christian, Kim,  &amp; Palomares (2009) </a:t>
            </a:r>
            <a:r>
              <a:rPr lang="en-US" altLang="en-US" sz="1400" i="1"/>
              <a:t>Cognitive Neuropsychology</a:t>
            </a:r>
            <a:endParaRPr lang="en-US" altLang="en-US" sz="1400"/>
          </a:p>
        </p:txBody>
      </p:sp>
    </p:spTree>
  </p:cSld>
  <p:clrMapOvr>
    <a:masterClrMapping/>
  </p:clrMapOvr>
  <p:transition spd="slow"/>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1"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28800" y="2565400"/>
            <a:ext cx="5486400"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Lst>
        </p:spPr>
      </p:pic>
      <p:sp>
        <p:nvSpPr>
          <p:cNvPr id="46082" name="TextBox 2"/>
          <p:cNvSpPr txBox="1">
            <a:spLocks noChangeArrowheads="1"/>
          </p:cNvSpPr>
          <p:nvPr/>
        </p:nvSpPr>
        <p:spPr bwMode="auto">
          <a:xfrm>
            <a:off x="1866900" y="6550025"/>
            <a:ext cx="72771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128"/>
              </a:defRPr>
            </a:lvl1pPr>
            <a:lvl2pPr marL="742950" indent="-285750" eaLnBrk="0" hangingPunct="0">
              <a:defRPr sz="2400">
                <a:solidFill>
                  <a:schemeClr val="tx1"/>
                </a:solidFill>
                <a:latin typeface="Calibri" charset="0"/>
                <a:ea typeface="ＭＳ Ｐゴシック" charset="-128"/>
              </a:defRPr>
            </a:lvl2pPr>
            <a:lvl3pPr marL="1143000" indent="-228600" eaLnBrk="0" hangingPunct="0">
              <a:defRPr sz="2400">
                <a:solidFill>
                  <a:schemeClr val="tx1"/>
                </a:solidFill>
                <a:latin typeface="Calibri" charset="0"/>
                <a:ea typeface="ＭＳ Ｐゴシック" charset="-128"/>
              </a:defRPr>
            </a:lvl3pPr>
            <a:lvl4pPr marL="1600200" indent="-228600" eaLnBrk="0" hangingPunct="0">
              <a:defRPr sz="2400">
                <a:solidFill>
                  <a:schemeClr val="tx1"/>
                </a:solidFill>
                <a:latin typeface="Calibri" charset="0"/>
                <a:ea typeface="ＭＳ Ｐゴシック" charset="-128"/>
              </a:defRPr>
            </a:lvl4pPr>
            <a:lvl5pPr marL="2057400" indent="-228600" eaLnBrk="0" hangingPunct="0">
              <a:defRPr sz="2400">
                <a:solidFill>
                  <a:schemeClr val="tx1"/>
                </a:solidFill>
                <a:latin typeface="Calibri" charset="0"/>
                <a:ea typeface="ＭＳ Ｐゴシック" charset="-128"/>
              </a:defRPr>
            </a:lvl5pPr>
            <a:lvl6pPr marL="2514600" indent="-228600" defTabSz="4572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defTabSz="4572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defTabSz="4572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defTabSz="457200" eaLnBrk="0" fontAlgn="base" hangingPunct="0">
              <a:spcBef>
                <a:spcPct val="0"/>
              </a:spcBef>
              <a:spcAft>
                <a:spcPct val="0"/>
              </a:spcAft>
              <a:defRPr sz="2400">
                <a:solidFill>
                  <a:schemeClr val="tx1"/>
                </a:solidFill>
                <a:latin typeface="Calibri" charset="0"/>
                <a:ea typeface="ＭＳ Ｐゴシック" charset="-128"/>
              </a:defRPr>
            </a:lvl9pPr>
          </a:lstStyle>
          <a:p>
            <a:pPr algn="r" eaLnBrk="1" hangingPunct="1"/>
            <a:r>
              <a:rPr lang="en-US" altLang="en-US" sz="1400"/>
              <a:t>Pelli, Majaj, Raizman,  Christian, Kim,  &amp; Palomares (2009) </a:t>
            </a:r>
            <a:r>
              <a:rPr lang="en-US" altLang="en-US" sz="1400" i="1"/>
              <a:t>Cognitive Neuropsychology</a:t>
            </a:r>
            <a:endParaRPr lang="en-US" altLang="en-US" sz="1400"/>
          </a:p>
        </p:txBody>
      </p:sp>
    </p:spTree>
  </p:cSld>
  <p:clrMapOvr>
    <a:masterClrMapping/>
  </p:clrMapOvr>
  <p:transition spd="slow"/>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5"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28800" y="2565400"/>
            <a:ext cx="5486400"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Lst>
        </p:spPr>
      </p:pic>
      <p:sp>
        <p:nvSpPr>
          <p:cNvPr id="47106" name="TextBox 2"/>
          <p:cNvSpPr txBox="1">
            <a:spLocks noChangeArrowheads="1"/>
          </p:cNvSpPr>
          <p:nvPr/>
        </p:nvSpPr>
        <p:spPr bwMode="auto">
          <a:xfrm>
            <a:off x="1866900" y="6550025"/>
            <a:ext cx="72771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128"/>
              </a:defRPr>
            </a:lvl1pPr>
            <a:lvl2pPr marL="742950" indent="-285750" eaLnBrk="0" hangingPunct="0">
              <a:defRPr sz="2400">
                <a:solidFill>
                  <a:schemeClr val="tx1"/>
                </a:solidFill>
                <a:latin typeface="Calibri" charset="0"/>
                <a:ea typeface="ＭＳ Ｐゴシック" charset="-128"/>
              </a:defRPr>
            </a:lvl2pPr>
            <a:lvl3pPr marL="1143000" indent="-228600" eaLnBrk="0" hangingPunct="0">
              <a:defRPr sz="2400">
                <a:solidFill>
                  <a:schemeClr val="tx1"/>
                </a:solidFill>
                <a:latin typeface="Calibri" charset="0"/>
                <a:ea typeface="ＭＳ Ｐゴシック" charset="-128"/>
              </a:defRPr>
            </a:lvl3pPr>
            <a:lvl4pPr marL="1600200" indent="-228600" eaLnBrk="0" hangingPunct="0">
              <a:defRPr sz="2400">
                <a:solidFill>
                  <a:schemeClr val="tx1"/>
                </a:solidFill>
                <a:latin typeface="Calibri" charset="0"/>
                <a:ea typeface="ＭＳ Ｐゴシック" charset="-128"/>
              </a:defRPr>
            </a:lvl4pPr>
            <a:lvl5pPr marL="2057400" indent="-228600" eaLnBrk="0" hangingPunct="0">
              <a:defRPr sz="2400">
                <a:solidFill>
                  <a:schemeClr val="tx1"/>
                </a:solidFill>
                <a:latin typeface="Calibri" charset="0"/>
                <a:ea typeface="ＭＳ Ｐゴシック" charset="-128"/>
              </a:defRPr>
            </a:lvl5pPr>
            <a:lvl6pPr marL="2514600" indent="-228600" defTabSz="4572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defTabSz="4572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defTabSz="4572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defTabSz="457200" eaLnBrk="0" fontAlgn="base" hangingPunct="0">
              <a:spcBef>
                <a:spcPct val="0"/>
              </a:spcBef>
              <a:spcAft>
                <a:spcPct val="0"/>
              </a:spcAft>
              <a:defRPr sz="2400">
                <a:solidFill>
                  <a:schemeClr val="tx1"/>
                </a:solidFill>
                <a:latin typeface="Calibri" charset="0"/>
                <a:ea typeface="ＭＳ Ｐゴシック" charset="-128"/>
              </a:defRPr>
            </a:lvl9pPr>
          </a:lstStyle>
          <a:p>
            <a:pPr algn="r" eaLnBrk="1" hangingPunct="1"/>
            <a:r>
              <a:rPr lang="en-US" altLang="en-US" sz="1400"/>
              <a:t>Pelli, Majaj, Raizman,  Christian, Kim,  &amp; Palomares (2009) </a:t>
            </a:r>
            <a:r>
              <a:rPr lang="en-US" altLang="en-US" sz="1400" i="1"/>
              <a:t>Cognitive Neuropsychology</a:t>
            </a:r>
            <a:endParaRPr lang="en-US" altLang="en-US" sz="1400"/>
          </a:p>
        </p:txBody>
      </p:sp>
    </p:spTree>
  </p:cSld>
  <p:clrMapOvr>
    <a:masterClrMapping/>
  </p:clrMapOvr>
  <p:transition spd="slow"/>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29"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28800" y="2565400"/>
            <a:ext cx="5486400"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Lst>
        </p:spPr>
      </p:pic>
      <p:sp>
        <p:nvSpPr>
          <p:cNvPr id="48130" name="TextBox 2"/>
          <p:cNvSpPr txBox="1">
            <a:spLocks noChangeArrowheads="1"/>
          </p:cNvSpPr>
          <p:nvPr/>
        </p:nvSpPr>
        <p:spPr bwMode="auto">
          <a:xfrm>
            <a:off x="1866900" y="6550025"/>
            <a:ext cx="72771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128"/>
              </a:defRPr>
            </a:lvl1pPr>
            <a:lvl2pPr marL="742950" indent="-285750" eaLnBrk="0" hangingPunct="0">
              <a:defRPr sz="2400">
                <a:solidFill>
                  <a:schemeClr val="tx1"/>
                </a:solidFill>
                <a:latin typeface="Calibri" charset="0"/>
                <a:ea typeface="ＭＳ Ｐゴシック" charset="-128"/>
              </a:defRPr>
            </a:lvl2pPr>
            <a:lvl3pPr marL="1143000" indent="-228600" eaLnBrk="0" hangingPunct="0">
              <a:defRPr sz="2400">
                <a:solidFill>
                  <a:schemeClr val="tx1"/>
                </a:solidFill>
                <a:latin typeface="Calibri" charset="0"/>
                <a:ea typeface="ＭＳ Ｐゴシック" charset="-128"/>
              </a:defRPr>
            </a:lvl3pPr>
            <a:lvl4pPr marL="1600200" indent="-228600" eaLnBrk="0" hangingPunct="0">
              <a:defRPr sz="2400">
                <a:solidFill>
                  <a:schemeClr val="tx1"/>
                </a:solidFill>
                <a:latin typeface="Calibri" charset="0"/>
                <a:ea typeface="ＭＳ Ｐゴシック" charset="-128"/>
              </a:defRPr>
            </a:lvl4pPr>
            <a:lvl5pPr marL="2057400" indent="-228600" eaLnBrk="0" hangingPunct="0">
              <a:defRPr sz="2400">
                <a:solidFill>
                  <a:schemeClr val="tx1"/>
                </a:solidFill>
                <a:latin typeface="Calibri" charset="0"/>
                <a:ea typeface="ＭＳ Ｐゴシック" charset="-128"/>
              </a:defRPr>
            </a:lvl5pPr>
            <a:lvl6pPr marL="2514600" indent="-228600" defTabSz="4572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defTabSz="4572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defTabSz="4572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defTabSz="457200" eaLnBrk="0" fontAlgn="base" hangingPunct="0">
              <a:spcBef>
                <a:spcPct val="0"/>
              </a:spcBef>
              <a:spcAft>
                <a:spcPct val="0"/>
              </a:spcAft>
              <a:defRPr sz="2400">
                <a:solidFill>
                  <a:schemeClr val="tx1"/>
                </a:solidFill>
                <a:latin typeface="Calibri" charset="0"/>
                <a:ea typeface="ＭＳ Ｐゴシック" charset="-128"/>
              </a:defRPr>
            </a:lvl9pPr>
          </a:lstStyle>
          <a:p>
            <a:pPr algn="r" eaLnBrk="1" hangingPunct="1"/>
            <a:r>
              <a:rPr lang="en-US" altLang="en-US" sz="1400"/>
              <a:t>Pelli, Majaj, Raizman,  Christian, Kim,  &amp; Palomares (2009) </a:t>
            </a:r>
            <a:r>
              <a:rPr lang="en-US" altLang="en-US" sz="1400" i="1"/>
              <a:t>Cognitive Neuropsychology</a:t>
            </a:r>
            <a:endParaRPr lang="en-US" altLang="en-US" sz="1400"/>
          </a:p>
        </p:txBody>
      </p:sp>
    </p:spTree>
  </p:cSld>
  <p:clrMapOvr>
    <a:masterClrMapping/>
  </p:clrMapOvr>
  <p:transition spd="slow"/>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3"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28800" y="2565400"/>
            <a:ext cx="5486400"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Lst>
        </p:spPr>
      </p:pic>
      <p:sp>
        <p:nvSpPr>
          <p:cNvPr id="49154" name="TextBox 2"/>
          <p:cNvSpPr txBox="1">
            <a:spLocks noChangeArrowheads="1"/>
          </p:cNvSpPr>
          <p:nvPr/>
        </p:nvSpPr>
        <p:spPr bwMode="auto">
          <a:xfrm>
            <a:off x="1866900" y="6550025"/>
            <a:ext cx="72771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128"/>
              </a:defRPr>
            </a:lvl1pPr>
            <a:lvl2pPr marL="742950" indent="-285750" eaLnBrk="0" hangingPunct="0">
              <a:defRPr sz="2400">
                <a:solidFill>
                  <a:schemeClr val="tx1"/>
                </a:solidFill>
                <a:latin typeface="Calibri" charset="0"/>
                <a:ea typeface="ＭＳ Ｐゴシック" charset="-128"/>
              </a:defRPr>
            </a:lvl2pPr>
            <a:lvl3pPr marL="1143000" indent="-228600" eaLnBrk="0" hangingPunct="0">
              <a:defRPr sz="2400">
                <a:solidFill>
                  <a:schemeClr val="tx1"/>
                </a:solidFill>
                <a:latin typeface="Calibri" charset="0"/>
                <a:ea typeface="ＭＳ Ｐゴシック" charset="-128"/>
              </a:defRPr>
            </a:lvl3pPr>
            <a:lvl4pPr marL="1600200" indent="-228600" eaLnBrk="0" hangingPunct="0">
              <a:defRPr sz="2400">
                <a:solidFill>
                  <a:schemeClr val="tx1"/>
                </a:solidFill>
                <a:latin typeface="Calibri" charset="0"/>
                <a:ea typeface="ＭＳ Ｐゴシック" charset="-128"/>
              </a:defRPr>
            </a:lvl4pPr>
            <a:lvl5pPr marL="2057400" indent="-228600" eaLnBrk="0" hangingPunct="0">
              <a:defRPr sz="2400">
                <a:solidFill>
                  <a:schemeClr val="tx1"/>
                </a:solidFill>
                <a:latin typeface="Calibri" charset="0"/>
                <a:ea typeface="ＭＳ Ｐゴシック" charset="-128"/>
              </a:defRPr>
            </a:lvl5pPr>
            <a:lvl6pPr marL="2514600" indent="-228600" defTabSz="4572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defTabSz="4572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defTabSz="4572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defTabSz="457200" eaLnBrk="0" fontAlgn="base" hangingPunct="0">
              <a:spcBef>
                <a:spcPct val="0"/>
              </a:spcBef>
              <a:spcAft>
                <a:spcPct val="0"/>
              </a:spcAft>
              <a:defRPr sz="2400">
                <a:solidFill>
                  <a:schemeClr val="tx1"/>
                </a:solidFill>
                <a:latin typeface="Calibri" charset="0"/>
                <a:ea typeface="ＭＳ Ｐゴシック" charset="-128"/>
              </a:defRPr>
            </a:lvl9pPr>
          </a:lstStyle>
          <a:p>
            <a:pPr algn="r" eaLnBrk="1" hangingPunct="1"/>
            <a:r>
              <a:rPr lang="en-US" altLang="en-US" sz="1400"/>
              <a:t>Pelli, Majaj, Raizman,  Christian, Kim,  &amp; Palomares (2009) </a:t>
            </a:r>
            <a:r>
              <a:rPr lang="en-US" altLang="en-US" sz="1400" i="1"/>
              <a:t>Cognitive Neuropsychology</a:t>
            </a:r>
            <a:endParaRPr lang="en-US" altLang="en-US" sz="1400"/>
          </a:p>
        </p:txBody>
      </p:sp>
    </p:spTree>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241300"/>
            <a:ext cx="9144000" cy="6869573"/>
          </a:xfrm>
          <a:prstGeom prst="rect">
            <a:avLst/>
          </a:prstGeom>
          <a:noFill/>
        </p:spPr>
        <p:txBody>
          <a:bodyPr>
            <a:spAutoFit/>
          </a:bodyPr>
          <a:lstStyle/>
          <a:p>
            <a:pPr>
              <a:defRPr/>
            </a:pPr>
            <a:r>
              <a:rPr lang="en-US" sz="6600" dirty="0">
                <a:ea typeface="ＭＳ Ｐゴシック" charset="0"/>
                <a:cs typeface="ＭＳ Ｐゴシック" charset="0"/>
              </a:rPr>
              <a:t>Outline</a:t>
            </a:r>
          </a:p>
          <a:p>
            <a:pPr marL="457200" indent="-457200">
              <a:lnSpc>
                <a:spcPct val="120000"/>
              </a:lnSpc>
              <a:buFont typeface="Arial"/>
              <a:buChar char="•"/>
              <a:defRPr/>
            </a:pPr>
            <a:r>
              <a:rPr lang="en-US" sz="2900" dirty="0">
                <a:ea typeface="ＭＳ Ｐゴシック" charset="0"/>
                <a:cs typeface="ＭＳ Ｐゴシック" charset="0"/>
              </a:rPr>
              <a:t>EFFICIENCY</a:t>
            </a:r>
          </a:p>
          <a:p>
            <a:pPr marL="457200" indent="-457200">
              <a:lnSpc>
                <a:spcPct val="120000"/>
              </a:lnSpc>
              <a:buFont typeface="Arial"/>
              <a:buChar char="•"/>
              <a:defRPr/>
            </a:pPr>
            <a:r>
              <a:rPr lang="en-US" sz="2900" dirty="0">
                <a:ea typeface="ＭＳ Ｐゴシック" charset="0"/>
                <a:cs typeface="ＭＳ Ｐゴシック" charset="0"/>
              </a:rPr>
              <a:t>CROWDING</a:t>
            </a:r>
          </a:p>
          <a:p>
            <a:pPr marL="457200" indent="-457200">
              <a:lnSpc>
                <a:spcPct val="120000"/>
              </a:lnSpc>
              <a:buFont typeface="Arial"/>
              <a:buChar char="•"/>
              <a:defRPr/>
            </a:pPr>
            <a:r>
              <a:rPr lang="en-US" sz="2900" dirty="0">
                <a:ea typeface="ＭＳ Ｐゴシック" charset="0"/>
                <a:cs typeface="ＭＳ Ｐゴシック" charset="0"/>
              </a:rPr>
              <a:t>GROUPING &amp; CROWDING</a:t>
            </a:r>
          </a:p>
          <a:p>
            <a:pPr marL="457200" indent="-457200">
              <a:lnSpc>
                <a:spcPct val="120000"/>
              </a:lnSpc>
              <a:buFont typeface="Arial"/>
              <a:buChar char="•"/>
              <a:defRPr/>
            </a:pPr>
            <a:r>
              <a:rPr lang="en-US" sz="2900" dirty="0">
                <a:ea typeface="ＭＳ Ｐゴシック" charset="0"/>
                <a:cs typeface="ＭＳ Ｐゴシック" charset="0"/>
              </a:rPr>
              <a:t>GROUPING &amp; EFFICIENCY</a:t>
            </a:r>
          </a:p>
          <a:p>
            <a:pPr marL="457200" indent="-457200">
              <a:lnSpc>
                <a:spcPct val="120000"/>
              </a:lnSpc>
              <a:buFont typeface="Arial"/>
              <a:buChar char="•"/>
              <a:defRPr/>
            </a:pPr>
            <a:r>
              <a:rPr lang="en-US" sz="2900" b="1" dirty="0">
                <a:ea typeface="ＭＳ Ｐゴシック" charset="0"/>
                <a:cs typeface="ＭＳ Ｐゴシック" charset="0"/>
              </a:rPr>
              <a:t>GROUPING, CROWDING, &amp; EFFICIENCY: A UNIT</a:t>
            </a:r>
          </a:p>
          <a:p>
            <a:pPr marL="457200" indent="-457200">
              <a:lnSpc>
                <a:spcPct val="120000"/>
              </a:lnSpc>
              <a:buFont typeface="Arial"/>
              <a:buChar char="•"/>
              <a:defRPr/>
            </a:pPr>
            <a:r>
              <a:rPr lang="en-US" sz="2900" dirty="0" smtClean="0">
                <a:ea typeface="ＭＳ Ｐゴシック" charset="0"/>
                <a:cs typeface="ＭＳ Ｐゴシック" charset="0"/>
              </a:rPr>
              <a:t>A </a:t>
            </a:r>
            <a:r>
              <a:rPr lang="en-US" sz="2900" dirty="0">
                <a:ea typeface="ＭＳ Ｐゴシック" charset="0"/>
                <a:cs typeface="ＭＳ Ｐゴシック" charset="0"/>
              </a:rPr>
              <a:t>PYRAMID OF RECOGNITION UNITS</a:t>
            </a:r>
          </a:p>
          <a:p>
            <a:pPr marL="457200" indent="-457200">
              <a:lnSpc>
                <a:spcPct val="120000"/>
              </a:lnSpc>
              <a:buFont typeface="Arial"/>
              <a:buChar char="•"/>
              <a:defRPr/>
            </a:pPr>
            <a:r>
              <a:rPr lang="en-US" sz="2900" b="1" dirty="0" smtClean="0">
                <a:ea typeface="ＭＳ Ｐゴシック" charset="0"/>
                <a:cs typeface="ＭＳ Ｐゴシック" charset="0"/>
              </a:rPr>
              <a:t>BUILDING </a:t>
            </a:r>
            <a:r>
              <a:rPr lang="en-US" sz="2900" b="1" dirty="0">
                <a:ea typeface="ＭＳ Ｐゴシック" charset="0"/>
                <a:cs typeface="ＭＳ Ｐゴシック" charset="0"/>
              </a:rPr>
              <a:t>A RECOGNITION </a:t>
            </a:r>
            <a:r>
              <a:rPr lang="en-US" sz="2900" b="1" dirty="0" smtClean="0">
                <a:ea typeface="ＭＳ Ｐゴシック" charset="0"/>
                <a:cs typeface="ＭＳ Ｐゴシック" charset="0"/>
              </a:rPr>
              <a:t>UNIT: MACHINE LEARNING</a:t>
            </a:r>
            <a:endParaRPr lang="en-US" sz="2900" b="1" dirty="0">
              <a:ea typeface="ＭＳ Ｐゴシック" charset="0"/>
              <a:cs typeface="ＭＳ Ｐゴシック" charset="0"/>
            </a:endParaRPr>
          </a:p>
          <a:p>
            <a:pPr marL="457200" indent="-457200">
              <a:lnSpc>
                <a:spcPct val="120000"/>
              </a:lnSpc>
              <a:buFont typeface="Arial"/>
              <a:buChar char="•"/>
              <a:defRPr/>
            </a:pPr>
            <a:r>
              <a:rPr lang="en-US" sz="2900" dirty="0" smtClean="0">
                <a:ea typeface="ＭＳ Ｐゴシック" charset="0"/>
                <a:cs typeface="ＭＳ Ｐゴシック" charset="0"/>
              </a:rPr>
              <a:t>CONCLUSIONS</a:t>
            </a:r>
            <a:endParaRPr lang="en-US" sz="2900" dirty="0">
              <a:ea typeface="ＭＳ Ｐゴシック" charset="0"/>
              <a:cs typeface="ＭＳ Ｐゴシック" charset="0"/>
            </a:endParaRPr>
          </a:p>
          <a:p>
            <a:pPr>
              <a:defRPr/>
            </a:pPr>
            <a:endParaRPr lang="en-US" sz="3200" dirty="0">
              <a:ea typeface="ＭＳ Ｐゴシック" charset="0"/>
              <a:cs typeface="ＭＳ Ｐゴシック" charset="0"/>
            </a:endParaRPr>
          </a:p>
          <a:p>
            <a:pPr>
              <a:defRPr/>
            </a:pPr>
            <a:endParaRPr lang="en-US" sz="3200" dirty="0">
              <a:ea typeface="ＭＳ Ｐゴシック" charset="0"/>
              <a:cs typeface="ＭＳ Ｐゴシック" charset="0"/>
            </a:endParaRPr>
          </a:p>
          <a:p>
            <a:pPr>
              <a:defRPr/>
            </a:pPr>
            <a:endParaRPr lang="en-US" sz="3200" dirty="0">
              <a:ea typeface="ＭＳ Ｐゴシック" charset="0"/>
              <a:cs typeface="ＭＳ Ｐゴシック" charset="0"/>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7"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28800" y="2565400"/>
            <a:ext cx="5486400"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Lst>
        </p:spPr>
      </p:pic>
      <p:sp>
        <p:nvSpPr>
          <p:cNvPr id="50178" name="TextBox 2"/>
          <p:cNvSpPr txBox="1">
            <a:spLocks noChangeArrowheads="1"/>
          </p:cNvSpPr>
          <p:nvPr/>
        </p:nvSpPr>
        <p:spPr bwMode="auto">
          <a:xfrm>
            <a:off x="1866900" y="6550025"/>
            <a:ext cx="72771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128"/>
              </a:defRPr>
            </a:lvl1pPr>
            <a:lvl2pPr marL="742950" indent="-285750" eaLnBrk="0" hangingPunct="0">
              <a:defRPr sz="2400">
                <a:solidFill>
                  <a:schemeClr val="tx1"/>
                </a:solidFill>
                <a:latin typeface="Calibri" charset="0"/>
                <a:ea typeface="ＭＳ Ｐゴシック" charset="-128"/>
              </a:defRPr>
            </a:lvl2pPr>
            <a:lvl3pPr marL="1143000" indent="-228600" eaLnBrk="0" hangingPunct="0">
              <a:defRPr sz="2400">
                <a:solidFill>
                  <a:schemeClr val="tx1"/>
                </a:solidFill>
                <a:latin typeface="Calibri" charset="0"/>
                <a:ea typeface="ＭＳ Ｐゴシック" charset="-128"/>
              </a:defRPr>
            </a:lvl3pPr>
            <a:lvl4pPr marL="1600200" indent="-228600" eaLnBrk="0" hangingPunct="0">
              <a:defRPr sz="2400">
                <a:solidFill>
                  <a:schemeClr val="tx1"/>
                </a:solidFill>
                <a:latin typeface="Calibri" charset="0"/>
                <a:ea typeface="ＭＳ Ｐゴシック" charset="-128"/>
              </a:defRPr>
            </a:lvl4pPr>
            <a:lvl5pPr marL="2057400" indent="-228600" eaLnBrk="0" hangingPunct="0">
              <a:defRPr sz="2400">
                <a:solidFill>
                  <a:schemeClr val="tx1"/>
                </a:solidFill>
                <a:latin typeface="Calibri" charset="0"/>
                <a:ea typeface="ＭＳ Ｐゴシック" charset="-128"/>
              </a:defRPr>
            </a:lvl5pPr>
            <a:lvl6pPr marL="2514600" indent="-228600" defTabSz="4572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defTabSz="4572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defTabSz="4572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defTabSz="457200" eaLnBrk="0" fontAlgn="base" hangingPunct="0">
              <a:spcBef>
                <a:spcPct val="0"/>
              </a:spcBef>
              <a:spcAft>
                <a:spcPct val="0"/>
              </a:spcAft>
              <a:defRPr sz="2400">
                <a:solidFill>
                  <a:schemeClr val="tx1"/>
                </a:solidFill>
                <a:latin typeface="Calibri" charset="0"/>
                <a:ea typeface="ＭＳ Ｐゴシック" charset="-128"/>
              </a:defRPr>
            </a:lvl9pPr>
          </a:lstStyle>
          <a:p>
            <a:pPr algn="r" eaLnBrk="1" hangingPunct="1"/>
            <a:r>
              <a:rPr lang="en-US" altLang="en-US" sz="1400"/>
              <a:t>Pelli, Majaj, Raizman,  Christian, Kim,  &amp; Palomares (2009) </a:t>
            </a:r>
            <a:r>
              <a:rPr lang="en-US" altLang="en-US" sz="1400" i="1"/>
              <a:t>Cognitive Neuropsychology</a:t>
            </a:r>
            <a:endParaRPr lang="en-US" altLang="en-US" sz="1400"/>
          </a:p>
        </p:txBody>
      </p:sp>
    </p:spTree>
  </p:cSld>
  <p:clrMapOvr>
    <a:masterClrMapping/>
  </p:clrMapOvr>
  <p:transition spd="slow"/>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1"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28800" y="2565400"/>
            <a:ext cx="5486400"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Lst>
        </p:spPr>
      </p:pic>
      <p:sp>
        <p:nvSpPr>
          <p:cNvPr id="51202" name="TextBox 2"/>
          <p:cNvSpPr txBox="1">
            <a:spLocks noChangeArrowheads="1"/>
          </p:cNvSpPr>
          <p:nvPr/>
        </p:nvSpPr>
        <p:spPr bwMode="auto">
          <a:xfrm>
            <a:off x="1866900" y="6550025"/>
            <a:ext cx="72771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128"/>
              </a:defRPr>
            </a:lvl1pPr>
            <a:lvl2pPr marL="742950" indent="-285750" eaLnBrk="0" hangingPunct="0">
              <a:defRPr sz="2400">
                <a:solidFill>
                  <a:schemeClr val="tx1"/>
                </a:solidFill>
                <a:latin typeface="Calibri" charset="0"/>
                <a:ea typeface="ＭＳ Ｐゴシック" charset="-128"/>
              </a:defRPr>
            </a:lvl2pPr>
            <a:lvl3pPr marL="1143000" indent="-228600" eaLnBrk="0" hangingPunct="0">
              <a:defRPr sz="2400">
                <a:solidFill>
                  <a:schemeClr val="tx1"/>
                </a:solidFill>
                <a:latin typeface="Calibri" charset="0"/>
                <a:ea typeface="ＭＳ Ｐゴシック" charset="-128"/>
              </a:defRPr>
            </a:lvl3pPr>
            <a:lvl4pPr marL="1600200" indent="-228600" eaLnBrk="0" hangingPunct="0">
              <a:defRPr sz="2400">
                <a:solidFill>
                  <a:schemeClr val="tx1"/>
                </a:solidFill>
                <a:latin typeface="Calibri" charset="0"/>
                <a:ea typeface="ＭＳ Ｐゴシック" charset="-128"/>
              </a:defRPr>
            </a:lvl4pPr>
            <a:lvl5pPr marL="2057400" indent="-228600" eaLnBrk="0" hangingPunct="0">
              <a:defRPr sz="2400">
                <a:solidFill>
                  <a:schemeClr val="tx1"/>
                </a:solidFill>
                <a:latin typeface="Calibri" charset="0"/>
                <a:ea typeface="ＭＳ Ｐゴシック" charset="-128"/>
              </a:defRPr>
            </a:lvl5pPr>
            <a:lvl6pPr marL="2514600" indent="-228600" defTabSz="4572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defTabSz="4572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defTabSz="4572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defTabSz="457200" eaLnBrk="0" fontAlgn="base" hangingPunct="0">
              <a:spcBef>
                <a:spcPct val="0"/>
              </a:spcBef>
              <a:spcAft>
                <a:spcPct val="0"/>
              </a:spcAft>
              <a:defRPr sz="2400">
                <a:solidFill>
                  <a:schemeClr val="tx1"/>
                </a:solidFill>
                <a:latin typeface="Calibri" charset="0"/>
                <a:ea typeface="ＭＳ Ｐゴシック" charset="-128"/>
              </a:defRPr>
            </a:lvl9pPr>
          </a:lstStyle>
          <a:p>
            <a:pPr algn="r" eaLnBrk="1" hangingPunct="1"/>
            <a:r>
              <a:rPr lang="en-US" altLang="en-US" sz="1400"/>
              <a:t>Pelli, Majaj, Raizman,  Christian, Kim,  &amp; Palomares (2009) </a:t>
            </a:r>
            <a:r>
              <a:rPr lang="en-US" altLang="en-US" sz="1400" i="1"/>
              <a:t>Cognitive Neuropsychology</a:t>
            </a:r>
            <a:endParaRPr lang="en-US" altLang="en-US" sz="1400"/>
          </a:p>
        </p:txBody>
      </p:sp>
    </p:spTree>
  </p:cSld>
  <p:clrMapOvr>
    <a:masterClrMapping/>
  </p:clrMapOvr>
  <p:transition spd="slow"/>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5"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28800" y="2565400"/>
            <a:ext cx="5486400"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Lst>
        </p:spPr>
      </p:pic>
      <p:sp>
        <p:nvSpPr>
          <p:cNvPr id="52226" name="TextBox 2"/>
          <p:cNvSpPr txBox="1">
            <a:spLocks noChangeArrowheads="1"/>
          </p:cNvSpPr>
          <p:nvPr/>
        </p:nvSpPr>
        <p:spPr bwMode="auto">
          <a:xfrm>
            <a:off x="1866900" y="6550025"/>
            <a:ext cx="72771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128"/>
              </a:defRPr>
            </a:lvl1pPr>
            <a:lvl2pPr marL="742950" indent="-285750" eaLnBrk="0" hangingPunct="0">
              <a:defRPr sz="2400">
                <a:solidFill>
                  <a:schemeClr val="tx1"/>
                </a:solidFill>
                <a:latin typeface="Calibri" charset="0"/>
                <a:ea typeface="ＭＳ Ｐゴシック" charset="-128"/>
              </a:defRPr>
            </a:lvl2pPr>
            <a:lvl3pPr marL="1143000" indent="-228600" eaLnBrk="0" hangingPunct="0">
              <a:defRPr sz="2400">
                <a:solidFill>
                  <a:schemeClr val="tx1"/>
                </a:solidFill>
                <a:latin typeface="Calibri" charset="0"/>
                <a:ea typeface="ＭＳ Ｐゴシック" charset="-128"/>
              </a:defRPr>
            </a:lvl3pPr>
            <a:lvl4pPr marL="1600200" indent="-228600" eaLnBrk="0" hangingPunct="0">
              <a:defRPr sz="2400">
                <a:solidFill>
                  <a:schemeClr val="tx1"/>
                </a:solidFill>
                <a:latin typeface="Calibri" charset="0"/>
                <a:ea typeface="ＭＳ Ｐゴシック" charset="-128"/>
              </a:defRPr>
            </a:lvl4pPr>
            <a:lvl5pPr marL="2057400" indent="-228600" eaLnBrk="0" hangingPunct="0">
              <a:defRPr sz="2400">
                <a:solidFill>
                  <a:schemeClr val="tx1"/>
                </a:solidFill>
                <a:latin typeface="Calibri" charset="0"/>
                <a:ea typeface="ＭＳ Ｐゴシック" charset="-128"/>
              </a:defRPr>
            </a:lvl5pPr>
            <a:lvl6pPr marL="2514600" indent="-228600" defTabSz="4572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defTabSz="4572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defTabSz="4572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defTabSz="457200" eaLnBrk="0" fontAlgn="base" hangingPunct="0">
              <a:spcBef>
                <a:spcPct val="0"/>
              </a:spcBef>
              <a:spcAft>
                <a:spcPct val="0"/>
              </a:spcAft>
              <a:defRPr sz="2400">
                <a:solidFill>
                  <a:schemeClr val="tx1"/>
                </a:solidFill>
                <a:latin typeface="Calibri" charset="0"/>
                <a:ea typeface="ＭＳ Ｐゴシック" charset="-128"/>
              </a:defRPr>
            </a:lvl9pPr>
          </a:lstStyle>
          <a:p>
            <a:pPr algn="r" eaLnBrk="1" hangingPunct="1"/>
            <a:r>
              <a:rPr lang="en-US" altLang="en-US" sz="1400"/>
              <a:t>Pelli, Majaj, Raizman,  Christian, Kim,  &amp; Palomares (2009) </a:t>
            </a:r>
            <a:r>
              <a:rPr lang="en-US" altLang="en-US" sz="1400" i="1"/>
              <a:t>Cognitive Neuropsychology</a:t>
            </a:r>
            <a:endParaRPr lang="en-US" altLang="en-US" sz="1400"/>
          </a:p>
        </p:txBody>
      </p:sp>
    </p:spTree>
  </p:cSld>
  <p:clrMapOvr>
    <a:masterClrMapping/>
  </p:clrMapOvr>
  <p:transition spd="slow"/>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49"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16100" y="1066800"/>
            <a:ext cx="5486400"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Lst>
        </p:spPr>
      </p:pic>
      <p:pic>
        <p:nvPicPr>
          <p:cNvPr id="532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16100" y="3962400"/>
            <a:ext cx="5486400"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Lst>
        </p:spPr>
      </p:pic>
      <p:sp>
        <p:nvSpPr>
          <p:cNvPr id="53251" name="TextBox 3"/>
          <p:cNvSpPr txBox="1">
            <a:spLocks noChangeArrowheads="1"/>
          </p:cNvSpPr>
          <p:nvPr/>
        </p:nvSpPr>
        <p:spPr bwMode="auto">
          <a:xfrm>
            <a:off x="1866900" y="6550025"/>
            <a:ext cx="72771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128"/>
              </a:defRPr>
            </a:lvl1pPr>
            <a:lvl2pPr marL="742950" indent="-285750" eaLnBrk="0" hangingPunct="0">
              <a:defRPr sz="2400">
                <a:solidFill>
                  <a:schemeClr val="tx1"/>
                </a:solidFill>
                <a:latin typeface="Calibri" charset="0"/>
                <a:ea typeface="ＭＳ Ｐゴシック" charset="-128"/>
              </a:defRPr>
            </a:lvl2pPr>
            <a:lvl3pPr marL="1143000" indent="-228600" eaLnBrk="0" hangingPunct="0">
              <a:defRPr sz="2400">
                <a:solidFill>
                  <a:schemeClr val="tx1"/>
                </a:solidFill>
                <a:latin typeface="Calibri" charset="0"/>
                <a:ea typeface="ＭＳ Ｐゴシック" charset="-128"/>
              </a:defRPr>
            </a:lvl3pPr>
            <a:lvl4pPr marL="1600200" indent="-228600" eaLnBrk="0" hangingPunct="0">
              <a:defRPr sz="2400">
                <a:solidFill>
                  <a:schemeClr val="tx1"/>
                </a:solidFill>
                <a:latin typeface="Calibri" charset="0"/>
                <a:ea typeface="ＭＳ Ｐゴシック" charset="-128"/>
              </a:defRPr>
            </a:lvl4pPr>
            <a:lvl5pPr marL="2057400" indent="-228600" eaLnBrk="0" hangingPunct="0">
              <a:defRPr sz="2400">
                <a:solidFill>
                  <a:schemeClr val="tx1"/>
                </a:solidFill>
                <a:latin typeface="Calibri" charset="0"/>
                <a:ea typeface="ＭＳ Ｐゴシック" charset="-128"/>
              </a:defRPr>
            </a:lvl5pPr>
            <a:lvl6pPr marL="2514600" indent="-228600" defTabSz="4572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defTabSz="4572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defTabSz="4572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defTabSz="457200" eaLnBrk="0" fontAlgn="base" hangingPunct="0">
              <a:spcBef>
                <a:spcPct val="0"/>
              </a:spcBef>
              <a:spcAft>
                <a:spcPct val="0"/>
              </a:spcAft>
              <a:defRPr sz="2400">
                <a:solidFill>
                  <a:schemeClr val="tx1"/>
                </a:solidFill>
                <a:latin typeface="Calibri" charset="0"/>
                <a:ea typeface="ＭＳ Ｐゴシック" charset="-128"/>
              </a:defRPr>
            </a:lvl9pPr>
          </a:lstStyle>
          <a:p>
            <a:pPr algn="r" eaLnBrk="1" hangingPunct="1"/>
            <a:r>
              <a:rPr lang="en-US" altLang="en-US" sz="1400"/>
              <a:t>Pelli, Majaj, Raizman,  Christian, Kim,  &amp; Palomares (2009) </a:t>
            </a:r>
            <a:r>
              <a:rPr lang="en-US" altLang="en-US" sz="1400" i="1"/>
              <a:t>Cognitive Neuropsychology</a:t>
            </a:r>
            <a:endParaRPr lang="en-US" altLang="en-US" sz="1400"/>
          </a:p>
        </p:txBody>
      </p:sp>
    </p:spTree>
  </p:cSld>
  <p:clrMapOvr>
    <a:masterClrMapping/>
  </p:clrMapOvr>
  <p:transition spd="slow"/>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3"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2300" y="850900"/>
            <a:ext cx="7886700"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Lst>
        </p:spPr>
      </p:pic>
      <p:sp>
        <p:nvSpPr>
          <p:cNvPr id="54274" name="TextBox 2"/>
          <p:cNvSpPr txBox="1">
            <a:spLocks noChangeArrowheads="1"/>
          </p:cNvSpPr>
          <p:nvPr/>
        </p:nvSpPr>
        <p:spPr bwMode="auto">
          <a:xfrm>
            <a:off x="1866900" y="6550025"/>
            <a:ext cx="72771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128"/>
              </a:defRPr>
            </a:lvl1pPr>
            <a:lvl2pPr marL="742950" indent="-285750" eaLnBrk="0" hangingPunct="0">
              <a:defRPr sz="2400">
                <a:solidFill>
                  <a:schemeClr val="tx1"/>
                </a:solidFill>
                <a:latin typeface="Calibri" charset="0"/>
                <a:ea typeface="ＭＳ Ｐゴシック" charset="-128"/>
              </a:defRPr>
            </a:lvl2pPr>
            <a:lvl3pPr marL="1143000" indent="-228600" eaLnBrk="0" hangingPunct="0">
              <a:defRPr sz="2400">
                <a:solidFill>
                  <a:schemeClr val="tx1"/>
                </a:solidFill>
                <a:latin typeface="Calibri" charset="0"/>
                <a:ea typeface="ＭＳ Ｐゴシック" charset="-128"/>
              </a:defRPr>
            </a:lvl3pPr>
            <a:lvl4pPr marL="1600200" indent="-228600" eaLnBrk="0" hangingPunct="0">
              <a:defRPr sz="2400">
                <a:solidFill>
                  <a:schemeClr val="tx1"/>
                </a:solidFill>
                <a:latin typeface="Calibri" charset="0"/>
                <a:ea typeface="ＭＳ Ｐゴシック" charset="-128"/>
              </a:defRPr>
            </a:lvl4pPr>
            <a:lvl5pPr marL="2057400" indent="-228600" eaLnBrk="0" hangingPunct="0">
              <a:defRPr sz="2400">
                <a:solidFill>
                  <a:schemeClr val="tx1"/>
                </a:solidFill>
                <a:latin typeface="Calibri" charset="0"/>
                <a:ea typeface="ＭＳ Ｐゴシック" charset="-128"/>
              </a:defRPr>
            </a:lvl5pPr>
            <a:lvl6pPr marL="2514600" indent="-228600" defTabSz="4572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defTabSz="4572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defTabSz="4572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defTabSz="457200" eaLnBrk="0" fontAlgn="base" hangingPunct="0">
              <a:spcBef>
                <a:spcPct val="0"/>
              </a:spcBef>
              <a:spcAft>
                <a:spcPct val="0"/>
              </a:spcAft>
              <a:defRPr sz="2400">
                <a:solidFill>
                  <a:schemeClr val="tx1"/>
                </a:solidFill>
                <a:latin typeface="Calibri" charset="0"/>
                <a:ea typeface="ＭＳ Ｐゴシック" charset="-128"/>
              </a:defRPr>
            </a:lvl9pPr>
          </a:lstStyle>
          <a:p>
            <a:pPr algn="r" eaLnBrk="1" hangingPunct="1"/>
            <a:r>
              <a:rPr lang="en-US" altLang="en-US" sz="1400"/>
              <a:t>Pelli, Majaj, Raizman,  Christian, Kim,  &amp; Palomares (2009) </a:t>
            </a:r>
            <a:r>
              <a:rPr lang="en-US" altLang="en-US" sz="1400" i="1"/>
              <a:t>Cognitive Neuropsychology</a:t>
            </a:r>
            <a:endParaRPr lang="en-US" altLang="en-US" sz="1400"/>
          </a:p>
        </p:txBody>
      </p:sp>
    </p:spTree>
  </p:cSld>
  <p:clrMapOvr>
    <a:masterClrMapping/>
  </p:clrMapOvr>
  <p:transition spd="slow"/>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7"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4200" y="812800"/>
            <a:ext cx="7958138"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Lst>
        </p:spPr>
      </p:pic>
      <p:sp>
        <p:nvSpPr>
          <p:cNvPr id="55298" name="TextBox 2"/>
          <p:cNvSpPr txBox="1">
            <a:spLocks noChangeArrowheads="1"/>
          </p:cNvSpPr>
          <p:nvPr/>
        </p:nvSpPr>
        <p:spPr bwMode="auto">
          <a:xfrm>
            <a:off x="1866900" y="6550025"/>
            <a:ext cx="72771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128"/>
              </a:defRPr>
            </a:lvl1pPr>
            <a:lvl2pPr marL="742950" indent="-285750" eaLnBrk="0" hangingPunct="0">
              <a:defRPr sz="2400">
                <a:solidFill>
                  <a:schemeClr val="tx1"/>
                </a:solidFill>
                <a:latin typeface="Calibri" charset="0"/>
                <a:ea typeface="ＭＳ Ｐゴシック" charset="-128"/>
              </a:defRPr>
            </a:lvl2pPr>
            <a:lvl3pPr marL="1143000" indent="-228600" eaLnBrk="0" hangingPunct="0">
              <a:defRPr sz="2400">
                <a:solidFill>
                  <a:schemeClr val="tx1"/>
                </a:solidFill>
                <a:latin typeface="Calibri" charset="0"/>
                <a:ea typeface="ＭＳ Ｐゴシック" charset="-128"/>
              </a:defRPr>
            </a:lvl3pPr>
            <a:lvl4pPr marL="1600200" indent="-228600" eaLnBrk="0" hangingPunct="0">
              <a:defRPr sz="2400">
                <a:solidFill>
                  <a:schemeClr val="tx1"/>
                </a:solidFill>
                <a:latin typeface="Calibri" charset="0"/>
                <a:ea typeface="ＭＳ Ｐゴシック" charset="-128"/>
              </a:defRPr>
            </a:lvl4pPr>
            <a:lvl5pPr marL="2057400" indent="-228600" eaLnBrk="0" hangingPunct="0">
              <a:defRPr sz="2400">
                <a:solidFill>
                  <a:schemeClr val="tx1"/>
                </a:solidFill>
                <a:latin typeface="Calibri" charset="0"/>
                <a:ea typeface="ＭＳ Ｐゴシック" charset="-128"/>
              </a:defRPr>
            </a:lvl5pPr>
            <a:lvl6pPr marL="2514600" indent="-228600" defTabSz="4572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defTabSz="4572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defTabSz="4572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defTabSz="457200" eaLnBrk="0" fontAlgn="base" hangingPunct="0">
              <a:spcBef>
                <a:spcPct val="0"/>
              </a:spcBef>
              <a:spcAft>
                <a:spcPct val="0"/>
              </a:spcAft>
              <a:defRPr sz="2400">
                <a:solidFill>
                  <a:schemeClr val="tx1"/>
                </a:solidFill>
                <a:latin typeface="Calibri" charset="0"/>
                <a:ea typeface="ＭＳ Ｐゴシック" charset="-128"/>
              </a:defRPr>
            </a:lvl9pPr>
          </a:lstStyle>
          <a:p>
            <a:pPr algn="r" eaLnBrk="1" hangingPunct="1"/>
            <a:r>
              <a:rPr lang="en-US" altLang="en-US" sz="1400"/>
              <a:t>Pelli, Majaj, Raizman,  Christian, Kim,  &amp; Palomares (2009) </a:t>
            </a:r>
            <a:r>
              <a:rPr lang="en-US" altLang="en-US" sz="1400" i="1"/>
              <a:t>Cognitive Neuropsychology</a:t>
            </a:r>
            <a:endParaRPr lang="en-US" altLang="en-US" sz="1400"/>
          </a:p>
        </p:txBody>
      </p:sp>
    </p:spTree>
  </p:cSld>
  <p:clrMapOvr>
    <a:masterClrMapping/>
  </p:clrMapOvr>
  <p:transition spd="slow"/>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6321" name="Group 1"/>
          <p:cNvGrpSpPr>
            <a:grpSpLocks/>
          </p:cNvGrpSpPr>
          <p:nvPr/>
        </p:nvGrpSpPr>
        <p:grpSpPr bwMode="auto">
          <a:xfrm>
            <a:off x="1308100" y="1181100"/>
            <a:ext cx="5946775" cy="4714875"/>
            <a:chOff x="0" y="0"/>
            <a:chExt cx="3746" cy="2970"/>
          </a:xfrm>
        </p:grpSpPr>
        <p:sp>
          <p:nvSpPr>
            <p:cNvPr id="56323" name="Line 2"/>
            <p:cNvSpPr>
              <a:spLocks noChangeShapeType="1"/>
            </p:cNvSpPr>
            <p:nvPr/>
          </p:nvSpPr>
          <p:spPr bwMode="auto">
            <a:xfrm>
              <a:off x="162" y="71"/>
              <a:ext cx="0" cy="2819"/>
            </a:xfrm>
            <a:prstGeom prst="line">
              <a:avLst/>
            </a:prstGeom>
            <a:noFill/>
            <a:ln w="76200">
              <a:solidFill>
                <a:srgbClr val="80808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324" name="Line 3"/>
            <p:cNvSpPr>
              <a:spLocks noChangeShapeType="1"/>
            </p:cNvSpPr>
            <p:nvPr/>
          </p:nvSpPr>
          <p:spPr bwMode="auto">
            <a:xfrm>
              <a:off x="1867" y="85"/>
              <a:ext cx="0" cy="2819"/>
            </a:xfrm>
            <a:prstGeom prst="line">
              <a:avLst/>
            </a:prstGeom>
            <a:noFill/>
            <a:ln w="76200">
              <a:solidFill>
                <a:srgbClr val="80808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325" name="Line 4"/>
            <p:cNvSpPr>
              <a:spLocks noChangeShapeType="1"/>
            </p:cNvSpPr>
            <p:nvPr/>
          </p:nvSpPr>
          <p:spPr bwMode="auto">
            <a:xfrm>
              <a:off x="3643" y="91"/>
              <a:ext cx="0" cy="2819"/>
            </a:xfrm>
            <a:prstGeom prst="line">
              <a:avLst/>
            </a:prstGeom>
            <a:noFill/>
            <a:ln w="76200">
              <a:solidFill>
                <a:srgbClr val="80808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326" name="AutoShape 5"/>
            <p:cNvSpPr>
              <a:spLocks/>
            </p:cNvSpPr>
            <p:nvPr/>
          </p:nvSpPr>
          <p:spPr bwMode="auto">
            <a:xfrm>
              <a:off x="0" y="72"/>
              <a:ext cx="340" cy="1392"/>
            </a:xfrm>
            <a:custGeom>
              <a:avLst/>
              <a:gdLst>
                <a:gd name="T0" fmla="*/ 0 w 21600"/>
                <a:gd name="T1" fmla="*/ 6 h 21600"/>
                <a:gd name="T2" fmla="*/ 0 w 21600"/>
                <a:gd name="T3" fmla="*/ 6 h 21600"/>
                <a:gd name="T4" fmla="*/ 0 w 21600"/>
                <a:gd name="T5" fmla="*/ 5 h 21600"/>
                <a:gd name="T6" fmla="*/ 0 w 21600"/>
                <a:gd name="T7" fmla="*/ 5 h 21600"/>
                <a:gd name="T8" fmla="*/ 0 w 21600"/>
                <a:gd name="T9" fmla="*/ 5 h 21600"/>
                <a:gd name="T10" fmla="*/ 0 w 21600"/>
                <a:gd name="T11" fmla="*/ 5 h 21600"/>
                <a:gd name="T12" fmla="*/ 0 w 21600"/>
                <a:gd name="T13" fmla="*/ 5 h 21600"/>
                <a:gd name="T14" fmla="*/ 0 w 21600"/>
                <a:gd name="T15" fmla="*/ 5 h 21600"/>
                <a:gd name="T16" fmla="*/ 0 w 21600"/>
                <a:gd name="T17" fmla="*/ 5 h 21600"/>
                <a:gd name="T18" fmla="*/ 0 w 21600"/>
                <a:gd name="T19" fmla="*/ 5 h 21600"/>
                <a:gd name="T20" fmla="*/ 0 w 21600"/>
                <a:gd name="T21" fmla="*/ 5 h 21600"/>
                <a:gd name="T22" fmla="*/ 0 w 21600"/>
                <a:gd name="T23" fmla="*/ 5 h 21600"/>
                <a:gd name="T24" fmla="*/ 0 w 21600"/>
                <a:gd name="T25" fmla="*/ 4 h 21600"/>
                <a:gd name="T26" fmla="*/ 0 w 21600"/>
                <a:gd name="T27" fmla="*/ 4 h 21600"/>
                <a:gd name="T28" fmla="*/ 0 w 21600"/>
                <a:gd name="T29" fmla="*/ 4 h 21600"/>
                <a:gd name="T30" fmla="*/ 0 w 21600"/>
                <a:gd name="T31" fmla="*/ 4 h 21600"/>
                <a:gd name="T32" fmla="*/ 0 w 21600"/>
                <a:gd name="T33" fmla="*/ 4 h 21600"/>
                <a:gd name="T34" fmla="*/ 0 w 21600"/>
                <a:gd name="T35" fmla="*/ 4 h 21600"/>
                <a:gd name="T36" fmla="*/ 0 w 21600"/>
                <a:gd name="T37" fmla="*/ 4 h 21600"/>
                <a:gd name="T38" fmla="*/ 0 w 21600"/>
                <a:gd name="T39" fmla="*/ 4 h 21600"/>
                <a:gd name="T40" fmla="*/ 0 w 21600"/>
                <a:gd name="T41" fmla="*/ 4 h 21600"/>
                <a:gd name="T42" fmla="*/ 0 w 21600"/>
                <a:gd name="T43" fmla="*/ 3 h 21600"/>
                <a:gd name="T44" fmla="*/ 0 w 21600"/>
                <a:gd name="T45" fmla="*/ 3 h 21600"/>
                <a:gd name="T46" fmla="*/ 0 w 21600"/>
                <a:gd name="T47" fmla="*/ 3 h 21600"/>
                <a:gd name="T48" fmla="*/ 0 w 21600"/>
                <a:gd name="T49" fmla="*/ 3 h 21600"/>
                <a:gd name="T50" fmla="*/ 0 w 21600"/>
                <a:gd name="T51" fmla="*/ 3 h 21600"/>
                <a:gd name="T52" fmla="*/ 0 w 21600"/>
                <a:gd name="T53" fmla="*/ 3 h 21600"/>
                <a:gd name="T54" fmla="*/ 0 w 21600"/>
                <a:gd name="T55" fmla="*/ 3 h 21600"/>
                <a:gd name="T56" fmla="*/ 0 w 21600"/>
                <a:gd name="T57" fmla="*/ 3 h 21600"/>
                <a:gd name="T58" fmla="*/ 0 w 21600"/>
                <a:gd name="T59" fmla="*/ 3 h 21600"/>
                <a:gd name="T60" fmla="*/ 0 w 21600"/>
                <a:gd name="T61" fmla="*/ 2 h 21600"/>
                <a:gd name="T62" fmla="*/ 0 w 21600"/>
                <a:gd name="T63" fmla="*/ 2 h 21600"/>
                <a:gd name="T64" fmla="*/ 0 w 21600"/>
                <a:gd name="T65" fmla="*/ 2 h 21600"/>
                <a:gd name="T66" fmla="*/ 0 w 21600"/>
                <a:gd name="T67" fmla="*/ 2 h 21600"/>
                <a:gd name="T68" fmla="*/ 0 w 21600"/>
                <a:gd name="T69" fmla="*/ 2 h 21600"/>
                <a:gd name="T70" fmla="*/ 0 w 21600"/>
                <a:gd name="T71" fmla="*/ 2 h 21600"/>
                <a:gd name="T72" fmla="*/ 0 w 21600"/>
                <a:gd name="T73" fmla="*/ 2 h 21600"/>
                <a:gd name="T74" fmla="*/ 0 w 21600"/>
                <a:gd name="T75" fmla="*/ 2 h 21600"/>
                <a:gd name="T76" fmla="*/ 0 w 21600"/>
                <a:gd name="T77" fmla="*/ 2 h 21600"/>
                <a:gd name="T78" fmla="*/ 0 w 21600"/>
                <a:gd name="T79" fmla="*/ 1 h 21600"/>
                <a:gd name="T80" fmla="*/ 0 w 21600"/>
                <a:gd name="T81" fmla="*/ 1 h 21600"/>
                <a:gd name="T82" fmla="*/ 0 w 21600"/>
                <a:gd name="T83" fmla="*/ 1 h 21600"/>
                <a:gd name="T84" fmla="*/ 0 w 21600"/>
                <a:gd name="T85" fmla="*/ 1 h 21600"/>
                <a:gd name="T86" fmla="*/ 0 w 21600"/>
                <a:gd name="T87" fmla="*/ 1 h 21600"/>
                <a:gd name="T88" fmla="*/ 0 w 21600"/>
                <a:gd name="T89" fmla="*/ 1 h 21600"/>
                <a:gd name="T90" fmla="*/ 0 w 21600"/>
                <a:gd name="T91" fmla="*/ 1 h 21600"/>
                <a:gd name="T92" fmla="*/ 0 w 21600"/>
                <a:gd name="T93" fmla="*/ 1 h 21600"/>
                <a:gd name="T94" fmla="*/ 0 w 21600"/>
                <a:gd name="T95" fmla="*/ 1 h 21600"/>
                <a:gd name="T96" fmla="*/ 0 w 21600"/>
                <a:gd name="T97" fmla="*/ 0 h 21600"/>
                <a:gd name="T98" fmla="*/ 0 w 21600"/>
                <a:gd name="T99" fmla="*/ 0 h 21600"/>
                <a:gd name="T100" fmla="*/ 0 w 21600"/>
                <a:gd name="T101" fmla="*/ 0 h 21600"/>
                <a:gd name="T102" fmla="*/ 0 w 21600"/>
                <a:gd name="T103" fmla="*/ 0 h 21600"/>
                <a:gd name="T104" fmla="*/ 0 w 21600"/>
                <a:gd name="T105" fmla="*/ 0 h 216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1600" h="21600">
                  <a:moveTo>
                    <a:pt x="10292" y="21600"/>
                  </a:moveTo>
                  <a:lnTo>
                    <a:pt x="9784" y="21445"/>
                  </a:lnTo>
                  <a:lnTo>
                    <a:pt x="9148" y="21321"/>
                  </a:lnTo>
                  <a:lnTo>
                    <a:pt x="8640" y="21166"/>
                  </a:lnTo>
                  <a:lnTo>
                    <a:pt x="8132" y="21041"/>
                  </a:lnTo>
                  <a:lnTo>
                    <a:pt x="7624" y="20917"/>
                  </a:lnTo>
                  <a:lnTo>
                    <a:pt x="7115" y="20762"/>
                  </a:lnTo>
                  <a:lnTo>
                    <a:pt x="6607" y="20638"/>
                  </a:lnTo>
                  <a:lnTo>
                    <a:pt x="6226" y="20514"/>
                  </a:lnTo>
                  <a:lnTo>
                    <a:pt x="5718" y="20359"/>
                  </a:lnTo>
                  <a:lnTo>
                    <a:pt x="5209" y="20234"/>
                  </a:lnTo>
                  <a:lnTo>
                    <a:pt x="4828" y="20079"/>
                  </a:lnTo>
                  <a:lnTo>
                    <a:pt x="4320" y="19955"/>
                  </a:lnTo>
                  <a:lnTo>
                    <a:pt x="3939" y="19831"/>
                  </a:lnTo>
                  <a:lnTo>
                    <a:pt x="3558" y="19676"/>
                  </a:lnTo>
                  <a:lnTo>
                    <a:pt x="3176" y="19552"/>
                  </a:lnTo>
                  <a:lnTo>
                    <a:pt x="2795" y="19428"/>
                  </a:lnTo>
                  <a:lnTo>
                    <a:pt x="2414" y="19272"/>
                  </a:lnTo>
                  <a:lnTo>
                    <a:pt x="2160" y="19148"/>
                  </a:lnTo>
                  <a:lnTo>
                    <a:pt x="1779" y="18993"/>
                  </a:lnTo>
                  <a:lnTo>
                    <a:pt x="1525" y="18869"/>
                  </a:lnTo>
                  <a:lnTo>
                    <a:pt x="1271" y="18745"/>
                  </a:lnTo>
                  <a:lnTo>
                    <a:pt x="1016" y="18590"/>
                  </a:lnTo>
                  <a:lnTo>
                    <a:pt x="762" y="18466"/>
                  </a:lnTo>
                  <a:lnTo>
                    <a:pt x="635" y="18341"/>
                  </a:lnTo>
                  <a:lnTo>
                    <a:pt x="381" y="18186"/>
                  </a:lnTo>
                  <a:lnTo>
                    <a:pt x="254" y="18062"/>
                  </a:lnTo>
                  <a:lnTo>
                    <a:pt x="127" y="17907"/>
                  </a:lnTo>
                  <a:lnTo>
                    <a:pt x="127" y="17783"/>
                  </a:lnTo>
                  <a:lnTo>
                    <a:pt x="0" y="17659"/>
                  </a:lnTo>
                  <a:lnTo>
                    <a:pt x="0" y="17503"/>
                  </a:lnTo>
                  <a:lnTo>
                    <a:pt x="0" y="17379"/>
                  </a:lnTo>
                  <a:lnTo>
                    <a:pt x="0" y="17255"/>
                  </a:lnTo>
                  <a:lnTo>
                    <a:pt x="0" y="17100"/>
                  </a:lnTo>
                  <a:lnTo>
                    <a:pt x="127" y="16976"/>
                  </a:lnTo>
                  <a:lnTo>
                    <a:pt x="127" y="16821"/>
                  </a:lnTo>
                  <a:lnTo>
                    <a:pt x="254" y="16697"/>
                  </a:lnTo>
                  <a:lnTo>
                    <a:pt x="381" y="16572"/>
                  </a:lnTo>
                  <a:lnTo>
                    <a:pt x="635" y="16417"/>
                  </a:lnTo>
                  <a:lnTo>
                    <a:pt x="762" y="16293"/>
                  </a:lnTo>
                  <a:lnTo>
                    <a:pt x="1016" y="16169"/>
                  </a:lnTo>
                  <a:lnTo>
                    <a:pt x="1271" y="16014"/>
                  </a:lnTo>
                  <a:lnTo>
                    <a:pt x="1525" y="15890"/>
                  </a:lnTo>
                  <a:lnTo>
                    <a:pt x="1779" y="15734"/>
                  </a:lnTo>
                  <a:lnTo>
                    <a:pt x="2160" y="15610"/>
                  </a:lnTo>
                  <a:lnTo>
                    <a:pt x="2414" y="15486"/>
                  </a:lnTo>
                  <a:lnTo>
                    <a:pt x="2795" y="15331"/>
                  </a:lnTo>
                  <a:lnTo>
                    <a:pt x="3176" y="15207"/>
                  </a:lnTo>
                  <a:lnTo>
                    <a:pt x="3558" y="15083"/>
                  </a:lnTo>
                  <a:lnTo>
                    <a:pt x="3939" y="14928"/>
                  </a:lnTo>
                  <a:lnTo>
                    <a:pt x="4320" y="14803"/>
                  </a:lnTo>
                  <a:lnTo>
                    <a:pt x="4828" y="14648"/>
                  </a:lnTo>
                  <a:lnTo>
                    <a:pt x="5209" y="14524"/>
                  </a:lnTo>
                  <a:lnTo>
                    <a:pt x="5718" y="14400"/>
                  </a:lnTo>
                  <a:lnTo>
                    <a:pt x="6226" y="14245"/>
                  </a:lnTo>
                  <a:lnTo>
                    <a:pt x="6607" y="14121"/>
                  </a:lnTo>
                  <a:lnTo>
                    <a:pt x="7115" y="13997"/>
                  </a:lnTo>
                  <a:lnTo>
                    <a:pt x="7624" y="13841"/>
                  </a:lnTo>
                  <a:lnTo>
                    <a:pt x="8132" y="13717"/>
                  </a:lnTo>
                  <a:lnTo>
                    <a:pt x="8640" y="13562"/>
                  </a:lnTo>
                  <a:lnTo>
                    <a:pt x="9148" y="13438"/>
                  </a:lnTo>
                  <a:lnTo>
                    <a:pt x="9784" y="13314"/>
                  </a:lnTo>
                  <a:lnTo>
                    <a:pt x="10292" y="13159"/>
                  </a:lnTo>
                  <a:lnTo>
                    <a:pt x="10800" y="13034"/>
                  </a:lnTo>
                  <a:lnTo>
                    <a:pt x="11308" y="12910"/>
                  </a:lnTo>
                  <a:lnTo>
                    <a:pt x="11816" y="12755"/>
                  </a:lnTo>
                  <a:lnTo>
                    <a:pt x="12325" y="12631"/>
                  </a:lnTo>
                  <a:lnTo>
                    <a:pt x="12960" y="12476"/>
                  </a:lnTo>
                  <a:lnTo>
                    <a:pt x="13468" y="12352"/>
                  </a:lnTo>
                  <a:lnTo>
                    <a:pt x="13976" y="12228"/>
                  </a:lnTo>
                  <a:lnTo>
                    <a:pt x="14485" y="12072"/>
                  </a:lnTo>
                  <a:lnTo>
                    <a:pt x="14993" y="11948"/>
                  </a:lnTo>
                  <a:lnTo>
                    <a:pt x="15374" y="11824"/>
                  </a:lnTo>
                  <a:lnTo>
                    <a:pt x="15882" y="11669"/>
                  </a:lnTo>
                  <a:lnTo>
                    <a:pt x="16391" y="11545"/>
                  </a:lnTo>
                  <a:lnTo>
                    <a:pt x="16772" y="11390"/>
                  </a:lnTo>
                  <a:lnTo>
                    <a:pt x="17280" y="11266"/>
                  </a:lnTo>
                  <a:lnTo>
                    <a:pt x="17661" y="11141"/>
                  </a:lnTo>
                  <a:lnTo>
                    <a:pt x="18042" y="10986"/>
                  </a:lnTo>
                  <a:lnTo>
                    <a:pt x="18424" y="10862"/>
                  </a:lnTo>
                  <a:lnTo>
                    <a:pt x="18805" y="10738"/>
                  </a:lnTo>
                  <a:lnTo>
                    <a:pt x="19186" y="10583"/>
                  </a:lnTo>
                  <a:lnTo>
                    <a:pt x="19440" y="10459"/>
                  </a:lnTo>
                  <a:lnTo>
                    <a:pt x="19821" y="10303"/>
                  </a:lnTo>
                  <a:lnTo>
                    <a:pt x="20075" y="10179"/>
                  </a:lnTo>
                  <a:lnTo>
                    <a:pt x="20329" y="10055"/>
                  </a:lnTo>
                  <a:lnTo>
                    <a:pt x="20584" y="9900"/>
                  </a:lnTo>
                  <a:lnTo>
                    <a:pt x="20838" y="9776"/>
                  </a:lnTo>
                  <a:lnTo>
                    <a:pt x="20965" y="9652"/>
                  </a:lnTo>
                  <a:lnTo>
                    <a:pt x="21092" y="9497"/>
                  </a:lnTo>
                  <a:lnTo>
                    <a:pt x="21346" y="9372"/>
                  </a:lnTo>
                  <a:lnTo>
                    <a:pt x="21346" y="9217"/>
                  </a:lnTo>
                  <a:lnTo>
                    <a:pt x="21473" y="9093"/>
                  </a:lnTo>
                  <a:lnTo>
                    <a:pt x="21600" y="8969"/>
                  </a:lnTo>
                  <a:lnTo>
                    <a:pt x="21600" y="8814"/>
                  </a:lnTo>
                  <a:lnTo>
                    <a:pt x="21600" y="8690"/>
                  </a:lnTo>
                  <a:lnTo>
                    <a:pt x="21600" y="8534"/>
                  </a:lnTo>
                  <a:lnTo>
                    <a:pt x="21600" y="8410"/>
                  </a:lnTo>
                  <a:lnTo>
                    <a:pt x="21473" y="8286"/>
                  </a:lnTo>
                  <a:lnTo>
                    <a:pt x="21346" y="8131"/>
                  </a:lnTo>
                  <a:lnTo>
                    <a:pt x="21346" y="8007"/>
                  </a:lnTo>
                  <a:lnTo>
                    <a:pt x="21092" y="7883"/>
                  </a:lnTo>
                  <a:lnTo>
                    <a:pt x="20965" y="7728"/>
                  </a:lnTo>
                  <a:lnTo>
                    <a:pt x="20838" y="7603"/>
                  </a:lnTo>
                  <a:lnTo>
                    <a:pt x="20584" y="7448"/>
                  </a:lnTo>
                  <a:lnTo>
                    <a:pt x="20329" y="7324"/>
                  </a:lnTo>
                  <a:lnTo>
                    <a:pt x="20075" y="7200"/>
                  </a:lnTo>
                  <a:lnTo>
                    <a:pt x="19821" y="7045"/>
                  </a:lnTo>
                  <a:lnTo>
                    <a:pt x="19440" y="6921"/>
                  </a:lnTo>
                  <a:lnTo>
                    <a:pt x="19186" y="6797"/>
                  </a:lnTo>
                  <a:lnTo>
                    <a:pt x="18805" y="6641"/>
                  </a:lnTo>
                  <a:lnTo>
                    <a:pt x="18424" y="6517"/>
                  </a:lnTo>
                  <a:lnTo>
                    <a:pt x="18042" y="6362"/>
                  </a:lnTo>
                  <a:lnTo>
                    <a:pt x="17661" y="6238"/>
                  </a:lnTo>
                  <a:lnTo>
                    <a:pt x="17280" y="6114"/>
                  </a:lnTo>
                  <a:lnTo>
                    <a:pt x="16772" y="5959"/>
                  </a:lnTo>
                  <a:lnTo>
                    <a:pt x="16391" y="5834"/>
                  </a:lnTo>
                  <a:lnTo>
                    <a:pt x="15882" y="5710"/>
                  </a:lnTo>
                  <a:lnTo>
                    <a:pt x="15374" y="5555"/>
                  </a:lnTo>
                  <a:lnTo>
                    <a:pt x="14993" y="5431"/>
                  </a:lnTo>
                  <a:lnTo>
                    <a:pt x="14485" y="5276"/>
                  </a:lnTo>
                  <a:lnTo>
                    <a:pt x="13976" y="5152"/>
                  </a:lnTo>
                  <a:lnTo>
                    <a:pt x="13468" y="5028"/>
                  </a:lnTo>
                  <a:lnTo>
                    <a:pt x="12960" y="4872"/>
                  </a:lnTo>
                  <a:lnTo>
                    <a:pt x="12325" y="4748"/>
                  </a:lnTo>
                  <a:lnTo>
                    <a:pt x="11816" y="4624"/>
                  </a:lnTo>
                  <a:lnTo>
                    <a:pt x="11308" y="4469"/>
                  </a:lnTo>
                  <a:lnTo>
                    <a:pt x="10800" y="4345"/>
                  </a:lnTo>
                  <a:lnTo>
                    <a:pt x="10292" y="4190"/>
                  </a:lnTo>
                  <a:lnTo>
                    <a:pt x="9784" y="4066"/>
                  </a:lnTo>
                  <a:lnTo>
                    <a:pt x="9148" y="3941"/>
                  </a:lnTo>
                  <a:lnTo>
                    <a:pt x="8640" y="3786"/>
                  </a:lnTo>
                  <a:lnTo>
                    <a:pt x="8132" y="3662"/>
                  </a:lnTo>
                  <a:lnTo>
                    <a:pt x="7624" y="3538"/>
                  </a:lnTo>
                  <a:lnTo>
                    <a:pt x="7115" y="3383"/>
                  </a:lnTo>
                  <a:lnTo>
                    <a:pt x="6607" y="3259"/>
                  </a:lnTo>
                  <a:lnTo>
                    <a:pt x="6226" y="3103"/>
                  </a:lnTo>
                  <a:lnTo>
                    <a:pt x="5718" y="2979"/>
                  </a:lnTo>
                  <a:lnTo>
                    <a:pt x="5209" y="2855"/>
                  </a:lnTo>
                  <a:lnTo>
                    <a:pt x="4828" y="2700"/>
                  </a:lnTo>
                  <a:lnTo>
                    <a:pt x="4320" y="2576"/>
                  </a:lnTo>
                  <a:lnTo>
                    <a:pt x="3939" y="2452"/>
                  </a:lnTo>
                  <a:lnTo>
                    <a:pt x="3558" y="2297"/>
                  </a:lnTo>
                  <a:lnTo>
                    <a:pt x="3176" y="2172"/>
                  </a:lnTo>
                  <a:lnTo>
                    <a:pt x="2795" y="2017"/>
                  </a:lnTo>
                  <a:lnTo>
                    <a:pt x="2414" y="1893"/>
                  </a:lnTo>
                  <a:lnTo>
                    <a:pt x="2160" y="1769"/>
                  </a:lnTo>
                  <a:lnTo>
                    <a:pt x="1779" y="1614"/>
                  </a:lnTo>
                  <a:lnTo>
                    <a:pt x="1525" y="1490"/>
                  </a:lnTo>
                  <a:lnTo>
                    <a:pt x="1271" y="1366"/>
                  </a:lnTo>
                  <a:lnTo>
                    <a:pt x="1016" y="1210"/>
                  </a:lnTo>
                  <a:lnTo>
                    <a:pt x="762" y="1086"/>
                  </a:lnTo>
                  <a:lnTo>
                    <a:pt x="635" y="931"/>
                  </a:lnTo>
                  <a:lnTo>
                    <a:pt x="381" y="807"/>
                  </a:lnTo>
                  <a:lnTo>
                    <a:pt x="254" y="683"/>
                  </a:lnTo>
                  <a:lnTo>
                    <a:pt x="127" y="528"/>
                  </a:lnTo>
                  <a:lnTo>
                    <a:pt x="127" y="403"/>
                  </a:lnTo>
                  <a:lnTo>
                    <a:pt x="0" y="279"/>
                  </a:lnTo>
                  <a:lnTo>
                    <a:pt x="0" y="124"/>
                  </a:lnTo>
                  <a:lnTo>
                    <a:pt x="0" y="0"/>
                  </a:lnTo>
                </a:path>
              </a:pathLst>
            </a:custGeom>
            <a:noFill/>
            <a:ln w="76200">
              <a:solidFill>
                <a:srgbClr val="FF420A"/>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6327" name="AutoShape 6"/>
            <p:cNvSpPr>
              <a:spLocks/>
            </p:cNvSpPr>
            <p:nvPr/>
          </p:nvSpPr>
          <p:spPr bwMode="auto">
            <a:xfrm>
              <a:off x="0" y="1752"/>
              <a:ext cx="342" cy="1122"/>
            </a:xfrm>
            <a:custGeom>
              <a:avLst/>
              <a:gdLst>
                <a:gd name="T0" fmla="*/ 0 w 21600"/>
                <a:gd name="T1" fmla="*/ 3 h 21600"/>
                <a:gd name="T2" fmla="*/ 0 w 21600"/>
                <a:gd name="T3" fmla="*/ 3 h 21600"/>
                <a:gd name="T4" fmla="*/ 0 w 21600"/>
                <a:gd name="T5" fmla="*/ 3 h 21600"/>
                <a:gd name="T6" fmla="*/ 0 w 21600"/>
                <a:gd name="T7" fmla="*/ 3 h 21600"/>
                <a:gd name="T8" fmla="*/ 0 w 21600"/>
                <a:gd name="T9" fmla="*/ 3 h 21600"/>
                <a:gd name="T10" fmla="*/ 0 w 21600"/>
                <a:gd name="T11" fmla="*/ 3 h 21600"/>
                <a:gd name="T12" fmla="*/ 0 w 21600"/>
                <a:gd name="T13" fmla="*/ 3 h 21600"/>
                <a:gd name="T14" fmla="*/ 0 w 21600"/>
                <a:gd name="T15" fmla="*/ 2 h 21600"/>
                <a:gd name="T16" fmla="*/ 0 w 21600"/>
                <a:gd name="T17" fmla="*/ 2 h 21600"/>
                <a:gd name="T18" fmla="*/ 0 w 21600"/>
                <a:gd name="T19" fmla="*/ 2 h 21600"/>
                <a:gd name="T20" fmla="*/ 0 w 21600"/>
                <a:gd name="T21" fmla="*/ 2 h 21600"/>
                <a:gd name="T22" fmla="*/ 0 w 21600"/>
                <a:gd name="T23" fmla="*/ 2 h 21600"/>
                <a:gd name="T24" fmla="*/ 0 w 21600"/>
                <a:gd name="T25" fmla="*/ 2 h 21600"/>
                <a:gd name="T26" fmla="*/ 0 w 21600"/>
                <a:gd name="T27" fmla="*/ 2 h 21600"/>
                <a:gd name="T28" fmla="*/ 0 w 21600"/>
                <a:gd name="T29" fmla="*/ 2 h 21600"/>
                <a:gd name="T30" fmla="*/ 0 w 21600"/>
                <a:gd name="T31" fmla="*/ 2 h 21600"/>
                <a:gd name="T32" fmla="*/ 0 w 21600"/>
                <a:gd name="T33" fmla="*/ 2 h 21600"/>
                <a:gd name="T34" fmla="*/ 0 w 21600"/>
                <a:gd name="T35" fmla="*/ 2 h 21600"/>
                <a:gd name="T36" fmla="*/ 0 w 21600"/>
                <a:gd name="T37" fmla="*/ 2 h 21600"/>
                <a:gd name="T38" fmla="*/ 0 w 21600"/>
                <a:gd name="T39" fmla="*/ 2 h 21600"/>
                <a:gd name="T40" fmla="*/ 0 w 21600"/>
                <a:gd name="T41" fmla="*/ 2 h 21600"/>
                <a:gd name="T42" fmla="*/ 0 w 21600"/>
                <a:gd name="T43" fmla="*/ 2 h 21600"/>
                <a:gd name="T44" fmla="*/ 0 w 21600"/>
                <a:gd name="T45" fmla="*/ 1 h 21600"/>
                <a:gd name="T46" fmla="*/ 0 w 21600"/>
                <a:gd name="T47" fmla="*/ 1 h 21600"/>
                <a:gd name="T48" fmla="*/ 0 w 21600"/>
                <a:gd name="T49" fmla="*/ 1 h 21600"/>
                <a:gd name="T50" fmla="*/ 0 w 21600"/>
                <a:gd name="T51" fmla="*/ 1 h 21600"/>
                <a:gd name="T52" fmla="*/ 0 w 21600"/>
                <a:gd name="T53" fmla="*/ 1 h 21600"/>
                <a:gd name="T54" fmla="*/ 0 w 21600"/>
                <a:gd name="T55" fmla="*/ 1 h 21600"/>
                <a:gd name="T56" fmla="*/ 0 w 21600"/>
                <a:gd name="T57" fmla="*/ 1 h 21600"/>
                <a:gd name="T58" fmla="*/ 0 w 21600"/>
                <a:gd name="T59" fmla="*/ 1 h 21600"/>
                <a:gd name="T60" fmla="*/ 0 w 21600"/>
                <a:gd name="T61" fmla="*/ 1 h 21600"/>
                <a:gd name="T62" fmla="*/ 0 w 21600"/>
                <a:gd name="T63" fmla="*/ 1 h 21600"/>
                <a:gd name="T64" fmla="*/ 0 w 21600"/>
                <a:gd name="T65" fmla="*/ 1 h 21600"/>
                <a:gd name="T66" fmla="*/ 0 w 21600"/>
                <a:gd name="T67" fmla="*/ 1 h 21600"/>
                <a:gd name="T68" fmla="*/ 0 w 21600"/>
                <a:gd name="T69" fmla="*/ 1 h 21600"/>
                <a:gd name="T70" fmla="*/ 0 w 21600"/>
                <a:gd name="T71" fmla="*/ 1 h 21600"/>
                <a:gd name="T72" fmla="*/ 0 w 21600"/>
                <a:gd name="T73" fmla="*/ 0 h 21600"/>
                <a:gd name="T74" fmla="*/ 0 w 21600"/>
                <a:gd name="T75" fmla="*/ 0 h 21600"/>
                <a:gd name="T76" fmla="*/ 0 w 21600"/>
                <a:gd name="T77" fmla="*/ 0 h 21600"/>
                <a:gd name="T78" fmla="*/ 0 w 21600"/>
                <a:gd name="T79" fmla="*/ 0 h 21600"/>
                <a:gd name="T80" fmla="*/ 0 w 21600"/>
                <a:gd name="T81" fmla="*/ 0 h 21600"/>
                <a:gd name="T82" fmla="*/ 0 w 21600"/>
                <a:gd name="T83" fmla="*/ 0 h 21600"/>
                <a:gd name="T84" fmla="*/ 0 w 21600"/>
                <a:gd name="T85" fmla="*/ 0 h 2160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1600" h="21600">
                  <a:moveTo>
                    <a:pt x="21600" y="21600"/>
                  </a:moveTo>
                  <a:lnTo>
                    <a:pt x="21600" y="21407"/>
                  </a:lnTo>
                  <a:lnTo>
                    <a:pt x="21474" y="21253"/>
                  </a:lnTo>
                  <a:lnTo>
                    <a:pt x="21474" y="21061"/>
                  </a:lnTo>
                  <a:lnTo>
                    <a:pt x="21347" y="20907"/>
                  </a:lnTo>
                  <a:lnTo>
                    <a:pt x="21221" y="20753"/>
                  </a:lnTo>
                  <a:lnTo>
                    <a:pt x="21095" y="20560"/>
                  </a:lnTo>
                  <a:lnTo>
                    <a:pt x="20968" y="20406"/>
                  </a:lnTo>
                  <a:lnTo>
                    <a:pt x="20716" y="20252"/>
                  </a:lnTo>
                  <a:lnTo>
                    <a:pt x="20463" y="20060"/>
                  </a:lnTo>
                  <a:lnTo>
                    <a:pt x="20337" y="19906"/>
                  </a:lnTo>
                  <a:lnTo>
                    <a:pt x="19958" y="19713"/>
                  </a:lnTo>
                  <a:lnTo>
                    <a:pt x="19705" y="19559"/>
                  </a:lnTo>
                  <a:lnTo>
                    <a:pt x="19453" y="19405"/>
                  </a:lnTo>
                  <a:lnTo>
                    <a:pt x="19074" y="19213"/>
                  </a:lnTo>
                  <a:lnTo>
                    <a:pt x="18821" y="19059"/>
                  </a:lnTo>
                  <a:lnTo>
                    <a:pt x="18442" y="18905"/>
                  </a:lnTo>
                  <a:lnTo>
                    <a:pt x="18063" y="18712"/>
                  </a:lnTo>
                  <a:lnTo>
                    <a:pt x="17684" y="18558"/>
                  </a:lnTo>
                  <a:lnTo>
                    <a:pt x="17179" y="18366"/>
                  </a:lnTo>
                  <a:lnTo>
                    <a:pt x="16800" y="18212"/>
                  </a:lnTo>
                  <a:lnTo>
                    <a:pt x="16295" y="18058"/>
                  </a:lnTo>
                  <a:lnTo>
                    <a:pt x="15916" y="17865"/>
                  </a:lnTo>
                  <a:lnTo>
                    <a:pt x="15411" y="17711"/>
                  </a:lnTo>
                  <a:lnTo>
                    <a:pt x="14905" y="17557"/>
                  </a:lnTo>
                  <a:lnTo>
                    <a:pt x="14400" y="17365"/>
                  </a:lnTo>
                  <a:lnTo>
                    <a:pt x="13895" y="17211"/>
                  </a:lnTo>
                  <a:lnTo>
                    <a:pt x="13389" y="17018"/>
                  </a:lnTo>
                  <a:lnTo>
                    <a:pt x="12884" y="16864"/>
                  </a:lnTo>
                  <a:lnTo>
                    <a:pt x="12379" y="16710"/>
                  </a:lnTo>
                  <a:lnTo>
                    <a:pt x="11874" y="16518"/>
                  </a:lnTo>
                  <a:lnTo>
                    <a:pt x="11368" y="16364"/>
                  </a:lnTo>
                  <a:lnTo>
                    <a:pt x="10737" y="16210"/>
                  </a:lnTo>
                  <a:lnTo>
                    <a:pt x="10232" y="16017"/>
                  </a:lnTo>
                  <a:lnTo>
                    <a:pt x="9726" y="15863"/>
                  </a:lnTo>
                  <a:lnTo>
                    <a:pt x="9221" y="15671"/>
                  </a:lnTo>
                  <a:lnTo>
                    <a:pt x="8716" y="15517"/>
                  </a:lnTo>
                  <a:lnTo>
                    <a:pt x="8211" y="15363"/>
                  </a:lnTo>
                  <a:lnTo>
                    <a:pt x="7705" y="15170"/>
                  </a:lnTo>
                  <a:lnTo>
                    <a:pt x="7200" y="15016"/>
                  </a:lnTo>
                  <a:lnTo>
                    <a:pt x="6695" y="14862"/>
                  </a:lnTo>
                  <a:lnTo>
                    <a:pt x="6189" y="14670"/>
                  </a:lnTo>
                  <a:lnTo>
                    <a:pt x="5684" y="14516"/>
                  </a:lnTo>
                  <a:lnTo>
                    <a:pt x="5305" y="14323"/>
                  </a:lnTo>
                  <a:lnTo>
                    <a:pt x="4800" y="14169"/>
                  </a:lnTo>
                  <a:lnTo>
                    <a:pt x="4421" y="14015"/>
                  </a:lnTo>
                  <a:lnTo>
                    <a:pt x="3916" y="13822"/>
                  </a:lnTo>
                  <a:lnTo>
                    <a:pt x="3537" y="13668"/>
                  </a:lnTo>
                  <a:lnTo>
                    <a:pt x="3158" y="13514"/>
                  </a:lnTo>
                  <a:lnTo>
                    <a:pt x="2779" y="13322"/>
                  </a:lnTo>
                  <a:lnTo>
                    <a:pt x="2526" y="13168"/>
                  </a:lnTo>
                  <a:lnTo>
                    <a:pt x="2147" y="12975"/>
                  </a:lnTo>
                  <a:lnTo>
                    <a:pt x="1895" y="12821"/>
                  </a:lnTo>
                  <a:lnTo>
                    <a:pt x="1516" y="12667"/>
                  </a:lnTo>
                  <a:lnTo>
                    <a:pt x="1263" y="12475"/>
                  </a:lnTo>
                  <a:lnTo>
                    <a:pt x="1137" y="12321"/>
                  </a:lnTo>
                  <a:lnTo>
                    <a:pt x="884" y="12167"/>
                  </a:lnTo>
                  <a:lnTo>
                    <a:pt x="632" y="11974"/>
                  </a:lnTo>
                  <a:lnTo>
                    <a:pt x="505" y="11820"/>
                  </a:lnTo>
                  <a:lnTo>
                    <a:pt x="379" y="11628"/>
                  </a:lnTo>
                  <a:lnTo>
                    <a:pt x="253" y="11474"/>
                  </a:lnTo>
                  <a:lnTo>
                    <a:pt x="126" y="11320"/>
                  </a:lnTo>
                  <a:lnTo>
                    <a:pt x="126" y="11127"/>
                  </a:lnTo>
                  <a:lnTo>
                    <a:pt x="0" y="10973"/>
                  </a:lnTo>
                  <a:lnTo>
                    <a:pt x="0" y="10819"/>
                  </a:lnTo>
                  <a:lnTo>
                    <a:pt x="0" y="10627"/>
                  </a:lnTo>
                  <a:lnTo>
                    <a:pt x="126" y="10473"/>
                  </a:lnTo>
                  <a:lnTo>
                    <a:pt x="126" y="10280"/>
                  </a:lnTo>
                  <a:lnTo>
                    <a:pt x="253" y="10126"/>
                  </a:lnTo>
                  <a:lnTo>
                    <a:pt x="379" y="9972"/>
                  </a:lnTo>
                  <a:lnTo>
                    <a:pt x="505" y="9780"/>
                  </a:lnTo>
                  <a:lnTo>
                    <a:pt x="632" y="9626"/>
                  </a:lnTo>
                  <a:lnTo>
                    <a:pt x="884" y="9472"/>
                  </a:lnTo>
                  <a:lnTo>
                    <a:pt x="1137" y="9279"/>
                  </a:lnTo>
                  <a:lnTo>
                    <a:pt x="1263" y="9125"/>
                  </a:lnTo>
                  <a:lnTo>
                    <a:pt x="1516" y="8933"/>
                  </a:lnTo>
                  <a:lnTo>
                    <a:pt x="1895" y="8779"/>
                  </a:lnTo>
                  <a:lnTo>
                    <a:pt x="2147" y="8625"/>
                  </a:lnTo>
                  <a:lnTo>
                    <a:pt x="2526" y="8432"/>
                  </a:lnTo>
                  <a:lnTo>
                    <a:pt x="2779" y="8278"/>
                  </a:lnTo>
                  <a:lnTo>
                    <a:pt x="3158" y="8124"/>
                  </a:lnTo>
                  <a:lnTo>
                    <a:pt x="3537" y="7932"/>
                  </a:lnTo>
                  <a:lnTo>
                    <a:pt x="3916" y="7778"/>
                  </a:lnTo>
                  <a:lnTo>
                    <a:pt x="4421" y="7585"/>
                  </a:lnTo>
                  <a:lnTo>
                    <a:pt x="4800" y="7431"/>
                  </a:lnTo>
                  <a:lnTo>
                    <a:pt x="5305" y="7277"/>
                  </a:lnTo>
                  <a:lnTo>
                    <a:pt x="5684" y="7084"/>
                  </a:lnTo>
                  <a:lnTo>
                    <a:pt x="6189" y="6930"/>
                  </a:lnTo>
                  <a:lnTo>
                    <a:pt x="6695" y="6776"/>
                  </a:lnTo>
                  <a:lnTo>
                    <a:pt x="7200" y="6584"/>
                  </a:lnTo>
                  <a:lnTo>
                    <a:pt x="7705" y="6430"/>
                  </a:lnTo>
                  <a:lnTo>
                    <a:pt x="8211" y="6237"/>
                  </a:lnTo>
                  <a:lnTo>
                    <a:pt x="8716" y="6083"/>
                  </a:lnTo>
                  <a:lnTo>
                    <a:pt x="9221" y="5929"/>
                  </a:lnTo>
                  <a:lnTo>
                    <a:pt x="9726" y="5737"/>
                  </a:lnTo>
                  <a:lnTo>
                    <a:pt x="10232" y="5583"/>
                  </a:lnTo>
                  <a:lnTo>
                    <a:pt x="10737" y="5429"/>
                  </a:lnTo>
                  <a:lnTo>
                    <a:pt x="11368" y="5236"/>
                  </a:lnTo>
                  <a:lnTo>
                    <a:pt x="11874" y="5082"/>
                  </a:lnTo>
                  <a:lnTo>
                    <a:pt x="12379" y="4890"/>
                  </a:lnTo>
                  <a:lnTo>
                    <a:pt x="12884" y="4736"/>
                  </a:lnTo>
                  <a:lnTo>
                    <a:pt x="13389" y="4582"/>
                  </a:lnTo>
                  <a:lnTo>
                    <a:pt x="13895" y="4389"/>
                  </a:lnTo>
                  <a:lnTo>
                    <a:pt x="14400" y="4235"/>
                  </a:lnTo>
                  <a:lnTo>
                    <a:pt x="14905" y="4081"/>
                  </a:lnTo>
                  <a:lnTo>
                    <a:pt x="15411" y="3889"/>
                  </a:lnTo>
                  <a:lnTo>
                    <a:pt x="15916" y="3735"/>
                  </a:lnTo>
                  <a:lnTo>
                    <a:pt x="16295" y="3542"/>
                  </a:lnTo>
                  <a:lnTo>
                    <a:pt x="16800" y="3388"/>
                  </a:lnTo>
                  <a:lnTo>
                    <a:pt x="17179" y="3234"/>
                  </a:lnTo>
                  <a:lnTo>
                    <a:pt x="17684" y="3042"/>
                  </a:lnTo>
                  <a:lnTo>
                    <a:pt x="18063" y="2888"/>
                  </a:lnTo>
                  <a:lnTo>
                    <a:pt x="18442" y="2734"/>
                  </a:lnTo>
                  <a:lnTo>
                    <a:pt x="18821" y="2541"/>
                  </a:lnTo>
                  <a:lnTo>
                    <a:pt x="19074" y="2387"/>
                  </a:lnTo>
                  <a:lnTo>
                    <a:pt x="19453" y="2195"/>
                  </a:lnTo>
                  <a:lnTo>
                    <a:pt x="19705" y="2041"/>
                  </a:lnTo>
                  <a:lnTo>
                    <a:pt x="19958" y="1887"/>
                  </a:lnTo>
                  <a:lnTo>
                    <a:pt x="20337" y="1694"/>
                  </a:lnTo>
                  <a:lnTo>
                    <a:pt x="20463" y="1540"/>
                  </a:lnTo>
                  <a:lnTo>
                    <a:pt x="20716" y="1386"/>
                  </a:lnTo>
                  <a:lnTo>
                    <a:pt x="20968" y="1194"/>
                  </a:lnTo>
                  <a:lnTo>
                    <a:pt x="21095" y="1040"/>
                  </a:lnTo>
                  <a:lnTo>
                    <a:pt x="21221" y="847"/>
                  </a:lnTo>
                  <a:lnTo>
                    <a:pt x="21347" y="693"/>
                  </a:lnTo>
                  <a:lnTo>
                    <a:pt x="21474" y="539"/>
                  </a:lnTo>
                  <a:lnTo>
                    <a:pt x="21474" y="347"/>
                  </a:lnTo>
                  <a:lnTo>
                    <a:pt x="21600" y="193"/>
                  </a:lnTo>
                  <a:lnTo>
                    <a:pt x="21600" y="0"/>
                  </a:lnTo>
                </a:path>
              </a:pathLst>
            </a:custGeom>
            <a:noFill/>
            <a:ln w="76200">
              <a:solidFill>
                <a:srgbClr val="FF420A"/>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6328" name="AutoShape 7"/>
            <p:cNvSpPr>
              <a:spLocks/>
            </p:cNvSpPr>
            <p:nvPr/>
          </p:nvSpPr>
          <p:spPr bwMode="auto">
            <a:xfrm>
              <a:off x="168" y="1464"/>
              <a:ext cx="178" cy="28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w 21600"/>
                <a:gd name="T61" fmla="*/ 0 h 21600"/>
                <a:gd name="T62" fmla="*/ 0 w 21600"/>
                <a:gd name="T63" fmla="*/ 0 h 21600"/>
                <a:gd name="T64" fmla="*/ 0 w 21600"/>
                <a:gd name="T65" fmla="*/ 0 h 216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600" h="21600">
                  <a:moveTo>
                    <a:pt x="21600" y="21600"/>
                  </a:moveTo>
                  <a:lnTo>
                    <a:pt x="21600" y="20829"/>
                  </a:lnTo>
                  <a:lnTo>
                    <a:pt x="21357" y="20211"/>
                  </a:lnTo>
                  <a:lnTo>
                    <a:pt x="21115" y="19594"/>
                  </a:lnTo>
                  <a:lnTo>
                    <a:pt x="21115" y="18823"/>
                  </a:lnTo>
                  <a:lnTo>
                    <a:pt x="20629" y="18206"/>
                  </a:lnTo>
                  <a:lnTo>
                    <a:pt x="20387" y="17434"/>
                  </a:lnTo>
                  <a:lnTo>
                    <a:pt x="20144" y="16817"/>
                  </a:lnTo>
                  <a:lnTo>
                    <a:pt x="19658" y="16200"/>
                  </a:lnTo>
                  <a:lnTo>
                    <a:pt x="19173" y="15429"/>
                  </a:lnTo>
                  <a:lnTo>
                    <a:pt x="18688" y="14811"/>
                  </a:lnTo>
                  <a:lnTo>
                    <a:pt x="18202" y="14194"/>
                  </a:lnTo>
                  <a:lnTo>
                    <a:pt x="17474" y="13423"/>
                  </a:lnTo>
                  <a:lnTo>
                    <a:pt x="16989" y="12806"/>
                  </a:lnTo>
                  <a:lnTo>
                    <a:pt x="16261" y="12034"/>
                  </a:lnTo>
                  <a:lnTo>
                    <a:pt x="15533" y="11417"/>
                  </a:lnTo>
                  <a:lnTo>
                    <a:pt x="14804" y="10800"/>
                  </a:lnTo>
                  <a:lnTo>
                    <a:pt x="14076" y="10029"/>
                  </a:lnTo>
                  <a:lnTo>
                    <a:pt x="13348" y="9411"/>
                  </a:lnTo>
                  <a:lnTo>
                    <a:pt x="12378" y="8794"/>
                  </a:lnTo>
                  <a:lnTo>
                    <a:pt x="11649" y="8023"/>
                  </a:lnTo>
                  <a:lnTo>
                    <a:pt x="10679" y="7406"/>
                  </a:lnTo>
                  <a:lnTo>
                    <a:pt x="9708" y="6634"/>
                  </a:lnTo>
                  <a:lnTo>
                    <a:pt x="8980" y="6017"/>
                  </a:lnTo>
                  <a:lnTo>
                    <a:pt x="8009" y="5400"/>
                  </a:lnTo>
                  <a:lnTo>
                    <a:pt x="7038" y="4629"/>
                  </a:lnTo>
                  <a:lnTo>
                    <a:pt x="6067" y="4011"/>
                  </a:lnTo>
                  <a:lnTo>
                    <a:pt x="5097" y="3394"/>
                  </a:lnTo>
                  <a:lnTo>
                    <a:pt x="3883" y="2623"/>
                  </a:lnTo>
                  <a:lnTo>
                    <a:pt x="2912" y="2006"/>
                  </a:lnTo>
                  <a:lnTo>
                    <a:pt x="1942" y="1234"/>
                  </a:lnTo>
                  <a:lnTo>
                    <a:pt x="971" y="617"/>
                  </a:lnTo>
                  <a:lnTo>
                    <a:pt x="0" y="0"/>
                  </a:lnTo>
                </a:path>
              </a:pathLst>
            </a:custGeom>
            <a:noFill/>
            <a:ln w="76200">
              <a:solidFill>
                <a:srgbClr val="FF420A"/>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6329" name="AutoShape 8"/>
            <p:cNvSpPr>
              <a:spLocks/>
            </p:cNvSpPr>
            <p:nvPr/>
          </p:nvSpPr>
          <p:spPr bwMode="auto">
            <a:xfrm>
              <a:off x="3536" y="0"/>
              <a:ext cx="210" cy="1200"/>
            </a:xfrm>
            <a:custGeom>
              <a:avLst/>
              <a:gdLst>
                <a:gd name="T0" fmla="*/ 0 w 21600"/>
                <a:gd name="T1" fmla="*/ 4 h 21600"/>
                <a:gd name="T2" fmla="*/ 0 w 21600"/>
                <a:gd name="T3" fmla="*/ 4 h 21600"/>
                <a:gd name="T4" fmla="*/ 0 w 21600"/>
                <a:gd name="T5" fmla="*/ 4 h 21600"/>
                <a:gd name="T6" fmla="*/ 0 w 21600"/>
                <a:gd name="T7" fmla="*/ 3 h 21600"/>
                <a:gd name="T8" fmla="*/ 0 w 21600"/>
                <a:gd name="T9" fmla="*/ 3 h 21600"/>
                <a:gd name="T10" fmla="*/ 0 w 21600"/>
                <a:gd name="T11" fmla="*/ 3 h 21600"/>
                <a:gd name="T12" fmla="*/ 0 w 21600"/>
                <a:gd name="T13" fmla="*/ 3 h 21600"/>
                <a:gd name="T14" fmla="*/ 0 w 21600"/>
                <a:gd name="T15" fmla="*/ 3 h 21600"/>
                <a:gd name="T16" fmla="*/ 0 w 21600"/>
                <a:gd name="T17" fmla="*/ 3 h 21600"/>
                <a:gd name="T18" fmla="*/ 0 w 21600"/>
                <a:gd name="T19" fmla="*/ 3 h 21600"/>
                <a:gd name="T20" fmla="*/ 0 w 21600"/>
                <a:gd name="T21" fmla="*/ 3 h 21600"/>
                <a:gd name="T22" fmla="*/ 0 w 21600"/>
                <a:gd name="T23" fmla="*/ 3 h 21600"/>
                <a:gd name="T24" fmla="*/ 0 w 21600"/>
                <a:gd name="T25" fmla="*/ 3 h 21600"/>
                <a:gd name="T26" fmla="*/ 0 w 21600"/>
                <a:gd name="T27" fmla="*/ 3 h 21600"/>
                <a:gd name="T28" fmla="*/ 0 w 21600"/>
                <a:gd name="T29" fmla="*/ 3 h 21600"/>
                <a:gd name="T30" fmla="*/ 0 w 21600"/>
                <a:gd name="T31" fmla="*/ 2 h 21600"/>
                <a:gd name="T32" fmla="*/ 0 w 21600"/>
                <a:gd name="T33" fmla="*/ 2 h 21600"/>
                <a:gd name="T34" fmla="*/ 0 w 21600"/>
                <a:gd name="T35" fmla="*/ 2 h 21600"/>
                <a:gd name="T36" fmla="*/ 0 w 21600"/>
                <a:gd name="T37" fmla="*/ 2 h 21600"/>
                <a:gd name="T38" fmla="*/ 0 w 21600"/>
                <a:gd name="T39" fmla="*/ 2 h 21600"/>
                <a:gd name="T40" fmla="*/ 0 w 21600"/>
                <a:gd name="T41" fmla="*/ 2 h 21600"/>
                <a:gd name="T42" fmla="*/ 0 w 21600"/>
                <a:gd name="T43" fmla="*/ 2 h 21600"/>
                <a:gd name="T44" fmla="*/ 0 w 21600"/>
                <a:gd name="T45" fmla="*/ 2 h 21600"/>
                <a:gd name="T46" fmla="*/ 0 w 21600"/>
                <a:gd name="T47" fmla="*/ 2 h 21600"/>
                <a:gd name="T48" fmla="*/ 0 w 21600"/>
                <a:gd name="T49" fmla="*/ 2 h 21600"/>
                <a:gd name="T50" fmla="*/ 0 w 21600"/>
                <a:gd name="T51" fmla="*/ 2 h 21600"/>
                <a:gd name="T52" fmla="*/ 0 w 21600"/>
                <a:gd name="T53" fmla="*/ 2 h 21600"/>
                <a:gd name="T54" fmla="*/ 0 w 21600"/>
                <a:gd name="T55" fmla="*/ 1 h 21600"/>
                <a:gd name="T56" fmla="*/ 0 w 21600"/>
                <a:gd name="T57" fmla="*/ 1 h 21600"/>
                <a:gd name="T58" fmla="*/ 0 w 21600"/>
                <a:gd name="T59" fmla="*/ 1 h 21600"/>
                <a:gd name="T60" fmla="*/ 0 w 21600"/>
                <a:gd name="T61" fmla="*/ 1 h 21600"/>
                <a:gd name="T62" fmla="*/ 0 w 21600"/>
                <a:gd name="T63" fmla="*/ 1 h 21600"/>
                <a:gd name="T64" fmla="*/ 0 w 21600"/>
                <a:gd name="T65" fmla="*/ 1 h 21600"/>
                <a:gd name="T66" fmla="*/ 0 w 21600"/>
                <a:gd name="T67" fmla="*/ 1 h 21600"/>
                <a:gd name="T68" fmla="*/ 0 w 21600"/>
                <a:gd name="T69" fmla="*/ 1 h 21600"/>
                <a:gd name="T70" fmla="*/ 0 w 21600"/>
                <a:gd name="T71" fmla="*/ 1 h 21600"/>
                <a:gd name="T72" fmla="*/ 0 w 21600"/>
                <a:gd name="T73" fmla="*/ 1 h 21600"/>
                <a:gd name="T74" fmla="*/ 0 w 21600"/>
                <a:gd name="T75" fmla="*/ 1 h 21600"/>
                <a:gd name="T76" fmla="*/ 0 w 21600"/>
                <a:gd name="T77" fmla="*/ 1 h 21600"/>
                <a:gd name="T78" fmla="*/ 0 w 21600"/>
                <a:gd name="T79" fmla="*/ 1 h 21600"/>
                <a:gd name="T80" fmla="*/ 0 w 21600"/>
                <a:gd name="T81" fmla="*/ 0 h 21600"/>
                <a:gd name="T82" fmla="*/ 0 w 21600"/>
                <a:gd name="T83" fmla="*/ 0 h 21600"/>
                <a:gd name="T84" fmla="*/ 0 w 21600"/>
                <a:gd name="T85" fmla="*/ 0 h 21600"/>
                <a:gd name="T86" fmla="*/ 0 w 21600"/>
                <a:gd name="T87" fmla="*/ 0 h 21600"/>
                <a:gd name="T88" fmla="*/ 0 w 21600"/>
                <a:gd name="T89" fmla="*/ 0 h 21600"/>
                <a:gd name="T90" fmla="*/ 0 w 21600"/>
                <a:gd name="T91" fmla="*/ 0 h 2160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1600" h="21600">
                  <a:moveTo>
                    <a:pt x="11314" y="21600"/>
                  </a:moveTo>
                  <a:lnTo>
                    <a:pt x="11931" y="21420"/>
                  </a:lnTo>
                  <a:lnTo>
                    <a:pt x="12343" y="21276"/>
                  </a:lnTo>
                  <a:lnTo>
                    <a:pt x="12960" y="21096"/>
                  </a:lnTo>
                  <a:lnTo>
                    <a:pt x="13577" y="20952"/>
                  </a:lnTo>
                  <a:lnTo>
                    <a:pt x="13989" y="20808"/>
                  </a:lnTo>
                  <a:lnTo>
                    <a:pt x="14400" y="20628"/>
                  </a:lnTo>
                  <a:lnTo>
                    <a:pt x="15017" y="20484"/>
                  </a:lnTo>
                  <a:lnTo>
                    <a:pt x="15429" y="20340"/>
                  </a:lnTo>
                  <a:lnTo>
                    <a:pt x="16046" y="20160"/>
                  </a:lnTo>
                  <a:lnTo>
                    <a:pt x="16457" y="20016"/>
                  </a:lnTo>
                  <a:lnTo>
                    <a:pt x="16869" y="19836"/>
                  </a:lnTo>
                  <a:lnTo>
                    <a:pt x="17280" y="19692"/>
                  </a:lnTo>
                  <a:lnTo>
                    <a:pt x="17691" y="19548"/>
                  </a:lnTo>
                  <a:lnTo>
                    <a:pt x="18103" y="19368"/>
                  </a:lnTo>
                  <a:lnTo>
                    <a:pt x="18514" y="19224"/>
                  </a:lnTo>
                  <a:lnTo>
                    <a:pt x="18926" y="19080"/>
                  </a:lnTo>
                  <a:lnTo>
                    <a:pt x="19131" y="18900"/>
                  </a:lnTo>
                  <a:lnTo>
                    <a:pt x="19543" y="18756"/>
                  </a:lnTo>
                  <a:lnTo>
                    <a:pt x="19749" y="18576"/>
                  </a:lnTo>
                  <a:lnTo>
                    <a:pt x="20160" y="18432"/>
                  </a:lnTo>
                  <a:lnTo>
                    <a:pt x="20366" y="18288"/>
                  </a:lnTo>
                  <a:lnTo>
                    <a:pt x="20571" y="18108"/>
                  </a:lnTo>
                  <a:lnTo>
                    <a:pt x="20777" y="17964"/>
                  </a:lnTo>
                  <a:lnTo>
                    <a:pt x="20983" y="17820"/>
                  </a:lnTo>
                  <a:lnTo>
                    <a:pt x="21189" y="17640"/>
                  </a:lnTo>
                  <a:lnTo>
                    <a:pt x="21394" y="17496"/>
                  </a:lnTo>
                  <a:lnTo>
                    <a:pt x="21394" y="17316"/>
                  </a:lnTo>
                  <a:lnTo>
                    <a:pt x="21600" y="17172"/>
                  </a:lnTo>
                  <a:lnTo>
                    <a:pt x="21600" y="17028"/>
                  </a:lnTo>
                  <a:lnTo>
                    <a:pt x="21600" y="16848"/>
                  </a:lnTo>
                  <a:lnTo>
                    <a:pt x="21600" y="16704"/>
                  </a:lnTo>
                  <a:lnTo>
                    <a:pt x="21600" y="16560"/>
                  </a:lnTo>
                  <a:lnTo>
                    <a:pt x="21600" y="16380"/>
                  </a:lnTo>
                  <a:lnTo>
                    <a:pt x="21600" y="16236"/>
                  </a:lnTo>
                  <a:lnTo>
                    <a:pt x="21394" y="16056"/>
                  </a:lnTo>
                  <a:lnTo>
                    <a:pt x="21394" y="15912"/>
                  </a:lnTo>
                  <a:lnTo>
                    <a:pt x="21189" y="15768"/>
                  </a:lnTo>
                  <a:lnTo>
                    <a:pt x="20983" y="15588"/>
                  </a:lnTo>
                  <a:lnTo>
                    <a:pt x="20777" y="15444"/>
                  </a:lnTo>
                  <a:lnTo>
                    <a:pt x="20571" y="15300"/>
                  </a:lnTo>
                  <a:lnTo>
                    <a:pt x="20366" y="15120"/>
                  </a:lnTo>
                  <a:lnTo>
                    <a:pt x="20160" y="14976"/>
                  </a:lnTo>
                  <a:lnTo>
                    <a:pt x="19749" y="14796"/>
                  </a:lnTo>
                  <a:lnTo>
                    <a:pt x="19543" y="14652"/>
                  </a:lnTo>
                  <a:lnTo>
                    <a:pt x="19131" y="14508"/>
                  </a:lnTo>
                  <a:lnTo>
                    <a:pt x="18926" y="14328"/>
                  </a:lnTo>
                  <a:lnTo>
                    <a:pt x="18514" y="14184"/>
                  </a:lnTo>
                  <a:lnTo>
                    <a:pt x="18103" y="14040"/>
                  </a:lnTo>
                  <a:lnTo>
                    <a:pt x="17691" y="13860"/>
                  </a:lnTo>
                  <a:lnTo>
                    <a:pt x="17280" y="13716"/>
                  </a:lnTo>
                  <a:lnTo>
                    <a:pt x="16869" y="13536"/>
                  </a:lnTo>
                  <a:lnTo>
                    <a:pt x="16457" y="13392"/>
                  </a:lnTo>
                  <a:lnTo>
                    <a:pt x="16046" y="13248"/>
                  </a:lnTo>
                  <a:lnTo>
                    <a:pt x="15429" y="13068"/>
                  </a:lnTo>
                  <a:lnTo>
                    <a:pt x="15017" y="12924"/>
                  </a:lnTo>
                  <a:lnTo>
                    <a:pt x="14400" y="12780"/>
                  </a:lnTo>
                  <a:lnTo>
                    <a:pt x="13989" y="12600"/>
                  </a:lnTo>
                  <a:lnTo>
                    <a:pt x="13577" y="12456"/>
                  </a:lnTo>
                  <a:lnTo>
                    <a:pt x="12960" y="12276"/>
                  </a:lnTo>
                  <a:lnTo>
                    <a:pt x="12343" y="12132"/>
                  </a:lnTo>
                  <a:lnTo>
                    <a:pt x="11931" y="11988"/>
                  </a:lnTo>
                  <a:lnTo>
                    <a:pt x="11314" y="11808"/>
                  </a:lnTo>
                  <a:lnTo>
                    <a:pt x="10903" y="11664"/>
                  </a:lnTo>
                  <a:lnTo>
                    <a:pt x="10286" y="11520"/>
                  </a:lnTo>
                  <a:lnTo>
                    <a:pt x="9874" y="11340"/>
                  </a:lnTo>
                  <a:lnTo>
                    <a:pt x="9257" y="11196"/>
                  </a:lnTo>
                  <a:lnTo>
                    <a:pt x="8846" y="11016"/>
                  </a:lnTo>
                  <a:lnTo>
                    <a:pt x="8229" y="10872"/>
                  </a:lnTo>
                  <a:lnTo>
                    <a:pt x="7817" y="10728"/>
                  </a:lnTo>
                  <a:lnTo>
                    <a:pt x="7200" y="10548"/>
                  </a:lnTo>
                  <a:lnTo>
                    <a:pt x="6789" y="10404"/>
                  </a:lnTo>
                  <a:lnTo>
                    <a:pt x="6171" y="10260"/>
                  </a:lnTo>
                  <a:lnTo>
                    <a:pt x="5760" y="10080"/>
                  </a:lnTo>
                  <a:lnTo>
                    <a:pt x="5349" y="9936"/>
                  </a:lnTo>
                  <a:lnTo>
                    <a:pt x="4937" y="9756"/>
                  </a:lnTo>
                  <a:lnTo>
                    <a:pt x="4526" y="9612"/>
                  </a:lnTo>
                  <a:lnTo>
                    <a:pt x="4114" y="9468"/>
                  </a:lnTo>
                  <a:lnTo>
                    <a:pt x="3703" y="9288"/>
                  </a:lnTo>
                  <a:lnTo>
                    <a:pt x="3291" y="9144"/>
                  </a:lnTo>
                  <a:lnTo>
                    <a:pt x="2880" y="9000"/>
                  </a:lnTo>
                  <a:lnTo>
                    <a:pt x="2469" y="8820"/>
                  </a:lnTo>
                  <a:lnTo>
                    <a:pt x="2263" y="8676"/>
                  </a:lnTo>
                  <a:lnTo>
                    <a:pt x="1851" y="8496"/>
                  </a:lnTo>
                  <a:lnTo>
                    <a:pt x="1646" y="8352"/>
                  </a:lnTo>
                  <a:lnTo>
                    <a:pt x="1440" y="8208"/>
                  </a:lnTo>
                  <a:lnTo>
                    <a:pt x="1029" y="8028"/>
                  </a:lnTo>
                  <a:lnTo>
                    <a:pt x="823" y="7884"/>
                  </a:lnTo>
                  <a:lnTo>
                    <a:pt x="617" y="7740"/>
                  </a:lnTo>
                  <a:lnTo>
                    <a:pt x="617" y="7560"/>
                  </a:lnTo>
                  <a:lnTo>
                    <a:pt x="411" y="7416"/>
                  </a:lnTo>
                  <a:lnTo>
                    <a:pt x="206" y="7236"/>
                  </a:lnTo>
                  <a:lnTo>
                    <a:pt x="206" y="7092"/>
                  </a:lnTo>
                  <a:lnTo>
                    <a:pt x="206" y="6948"/>
                  </a:lnTo>
                  <a:lnTo>
                    <a:pt x="0" y="6768"/>
                  </a:lnTo>
                  <a:lnTo>
                    <a:pt x="0" y="6624"/>
                  </a:lnTo>
                  <a:lnTo>
                    <a:pt x="0" y="6444"/>
                  </a:lnTo>
                  <a:lnTo>
                    <a:pt x="206" y="6300"/>
                  </a:lnTo>
                  <a:lnTo>
                    <a:pt x="206" y="6156"/>
                  </a:lnTo>
                  <a:lnTo>
                    <a:pt x="206" y="5976"/>
                  </a:lnTo>
                  <a:lnTo>
                    <a:pt x="411" y="5832"/>
                  </a:lnTo>
                  <a:lnTo>
                    <a:pt x="617" y="5688"/>
                  </a:lnTo>
                  <a:lnTo>
                    <a:pt x="617" y="5508"/>
                  </a:lnTo>
                  <a:lnTo>
                    <a:pt x="823" y="5364"/>
                  </a:lnTo>
                  <a:lnTo>
                    <a:pt x="1029" y="5184"/>
                  </a:lnTo>
                  <a:lnTo>
                    <a:pt x="1440" y="5040"/>
                  </a:lnTo>
                  <a:lnTo>
                    <a:pt x="1646" y="4896"/>
                  </a:lnTo>
                  <a:lnTo>
                    <a:pt x="1851" y="4716"/>
                  </a:lnTo>
                  <a:lnTo>
                    <a:pt x="2263" y="4572"/>
                  </a:lnTo>
                  <a:lnTo>
                    <a:pt x="2469" y="4428"/>
                  </a:lnTo>
                  <a:lnTo>
                    <a:pt x="2880" y="4248"/>
                  </a:lnTo>
                  <a:lnTo>
                    <a:pt x="3291" y="4104"/>
                  </a:lnTo>
                  <a:lnTo>
                    <a:pt x="3703" y="3924"/>
                  </a:lnTo>
                  <a:lnTo>
                    <a:pt x="4114" y="3780"/>
                  </a:lnTo>
                  <a:lnTo>
                    <a:pt x="4526" y="3636"/>
                  </a:lnTo>
                  <a:lnTo>
                    <a:pt x="4937" y="3456"/>
                  </a:lnTo>
                  <a:lnTo>
                    <a:pt x="5349" y="3312"/>
                  </a:lnTo>
                  <a:lnTo>
                    <a:pt x="5760" y="3168"/>
                  </a:lnTo>
                  <a:lnTo>
                    <a:pt x="6171" y="2988"/>
                  </a:lnTo>
                  <a:lnTo>
                    <a:pt x="6789" y="2844"/>
                  </a:lnTo>
                  <a:lnTo>
                    <a:pt x="7200" y="2664"/>
                  </a:lnTo>
                  <a:lnTo>
                    <a:pt x="7817" y="2520"/>
                  </a:lnTo>
                  <a:lnTo>
                    <a:pt x="8229" y="2376"/>
                  </a:lnTo>
                  <a:lnTo>
                    <a:pt x="8846" y="2196"/>
                  </a:lnTo>
                  <a:lnTo>
                    <a:pt x="9257" y="2052"/>
                  </a:lnTo>
                  <a:lnTo>
                    <a:pt x="9874" y="1908"/>
                  </a:lnTo>
                  <a:lnTo>
                    <a:pt x="10286" y="1728"/>
                  </a:lnTo>
                  <a:lnTo>
                    <a:pt x="10903" y="1584"/>
                  </a:lnTo>
                  <a:lnTo>
                    <a:pt x="11314" y="1404"/>
                  </a:lnTo>
                  <a:lnTo>
                    <a:pt x="11931" y="1260"/>
                  </a:lnTo>
                  <a:lnTo>
                    <a:pt x="12343" y="1116"/>
                  </a:lnTo>
                  <a:lnTo>
                    <a:pt x="12960" y="936"/>
                  </a:lnTo>
                  <a:lnTo>
                    <a:pt x="13577" y="792"/>
                  </a:lnTo>
                  <a:lnTo>
                    <a:pt x="13989" y="648"/>
                  </a:lnTo>
                  <a:lnTo>
                    <a:pt x="14400" y="468"/>
                  </a:lnTo>
                  <a:lnTo>
                    <a:pt x="15017" y="324"/>
                  </a:lnTo>
                  <a:lnTo>
                    <a:pt x="15429" y="144"/>
                  </a:lnTo>
                  <a:lnTo>
                    <a:pt x="16046" y="0"/>
                  </a:lnTo>
                </a:path>
              </a:pathLst>
            </a:custGeom>
            <a:noFill/>
            <a:ln w="76200">
              <a:solidFill>
                <a:srgbClr val="FF420A"/>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6330" name="AutoShape 9"/>
            <p:cNvSpPr>
              <a:spLocks/>
            </p:cNvSpPr>
            <p:nvPr/>
          </p:nvSpPr>
          <p:spPr bwMode="auto">
            <a:xfrm>
              <a:off x="3536" y="1480"/>
              <a:ext cx="210" cy="1122"/>
            </a:xfrm>
            <a:custGeom>
              <a:avLst/>
              <a:gdLst>
                <a:gd name="T0" fmla="*/ 0 w 21600"/>
                <a:gd name="T1" fmla="*/ 3 h 21600"/>
                <a:gd name="T2" fmla="*/ 0 w 21600"/>
                <a:gd name="T3" fmla="*/ 3 h 21600"/>
                <a:gd name="T4" fmla="*/ 0 w 21600"/>
                <a:gd name="T5" fmla="*/ 3 h 21600"/>
                <a:gd name="T6" fmla="*/ 0 w 21600"/>
                <a:gd name="T7" fmla="*/ 3 h 21600"/>
                <a:gd name="T8" fmla="*/ 0 w 21600"/>
                <a:gd name="T9" fmla="*/ 3 h 21600"/>
                <a:gd name="T10" fmla="*/ 0 w 21600"/>
                <a:gd name="T11" fmla="*/ 3 h 21600"/>
                <a:gd name="T12" fmla="*/ 0 w 21600"/>
                <a:gd name="T13" fmla="*/ 3 h 21600"/>
                <a:gd name="T14" fmla="*/ 0 w 21600"/>
                <a:gd name="T15" fmla="*/ 2 h 21600"/>
                <a:gd name="T16" fmla="*/ 0 w 21600"/>
                <a:gd name="T17" fmla="*/ 2 h 21600"/>
                <a:gd name="T18" fmla="*/ 0 w 21600"/>
                <a:gd name="T19" fmla="*/ 2 h 21600"/>
                <a:gd name="T20" fmla="*/ 0 w 21600"/>
                <a:gd name="T21" fmla="*/ 2 h 21600"/>
                <a:gd name="T22" fmla="*/ 0 w 21600"/>
                <a:gd name="T23" fmla="*/ 2 h 21600"/>
                <a:gd name="T24" fmla="*/ 0 w 21600"/>
                <a:gd name="T25" fmla="*/ 2 h 21600"/>
                <a:gd name="T26" fmla="*/ 0 w 21600"/>
                <a:gd name="T27" fmla="*/ 2 h 21600"/>
                <a:gd name="T28" fmla="*/ 0 w 21600"/>
                <a:gd name="T29" fmla="*/ 2 h 21600"/>
                <a:gd name="T30" fmla="*/ 0 w 21600"/>
                <a:gd name="T31" fmla="*/ 2 h 21600"/>
                <a:gd name="T32" fmla="*/ 0 w 21600"/>
                <a:gd name="T33" fmla="*/ 2 h 21600"/>
                <a:gd name="T34" fmla="*/ 0 w 21600"/>
                <a:gd name="T35" fmla="*/ 2 h 21600"/>
                <a:gd name="T36" fmla="*/ 0 w 21600"/>
                <a:gd name="T37" fmla="*/ 2 h 21600"/>
                <a:gd name="T38" fmla="*/ 0 w 21600"/>
                <a:gd name="T39" fmla="*/ 2 h 21600"/>
                <a:gd name="T40" fmla="*/ 0 w 21600"/>
                <a:gd name="T41" fmla="*/ 2 h 21600"/>
                <a:gd name="T42" fmla="*/ 0 w 21600"/>
                <a:gd name="T43" fmla="*/ 2 h 21600"/>
                <a:gd name="T44" fmla="*/ 0 w 21600"/>
                <a:gd name="T45" fmla="*/ 1 h 21600"/>
                <a:gd name="T46" fmla="*/ 0 w 21600"/>
                <a:gd name="T47" fmla="*/ 1 h 21600"/>
                <a:gd name="T48" fmla="*/ 0 w 21600"/>
                <a:gd name="T49" fmla="*/ 1 h 21600"/>
                <a:gd name="T50" fmla="*/ 0 w 21600"/>
                <a:gd name="T51" fmla="*/ 1 h 21600"/>
                <a:gd name="T52" fmla="*/ 0 w 21600"/>
                <a:gd name="T53" fmla="*/ 1 h 21600"/>
                <a:gd name="T54" fmla="*/ 0 w 21600"/>
                <a:gd name="T55" fmla="*/ 1 h 21600"/>
                <a:gd name="T56" fmla="*/ 0 w 21600"/>
                <a:gd name="T57" fmla="*/ 1 h 21600"/>
                <a:gd name="T58" fmla="*/ 0 w 21600"/>
                <a:gd name="T59" fmla="*/ 1 h 21600"/>
                <a:gd name="T60" fmla="*/ 0 w 21600"/>
                <a:gd name="T61" fmla="*/ 1 h 21600"/>
                <a:gd name="T62" fmla="*/ 0 w 21600"/>
                <a:gd name="T63" fmla="*/ 1 h 21600"/>
                <a:gd name="T64" fmla="*/ 0 w 21600"/>
                <a:gd name="T65" fmla="*/ 1 h 21600"/>
                <a:gd name="T66" fmla="*/ 0 w 21600"/>
                <a:gd name="T67" fmla="*/ 1 h 21600"/>
                <a:gd name="T68" fmla="*/ 0 w 21600"/>
                <a:gd name="T69" fmla="*/ 1 h 21600"/>
                <a:gd name="T70" fmla="*/ 0 w 21600"/>
                <a:gd name="T71" fmla="*/ 1 h 21600"/>
                <a:gd name="T72" fmla="*/ 0 w 21600"/>
                <a:gd name="T73" fmla="*/ 0 h 21600"/>
                <a:gd name="T74" fmla="*/ 0 w 21600"/>
                <a:gd name="T75" fmla="*/ 0 h 21600"/>
                <a:gd name="T76" fmla="*/ 0 w 21600"/>
                <a:gd name="T77" fmla="*/ 0 h 21600"/>
                <a:gd name="T78" fmla="*/ 0 w 21600"/>
                <a:gd name="T79" fmla="*/ 0 h 21600"/>
                <a:gd name="T80" fmla="*/ 0 w 21600"/>
                <a:gd name="T81" fmla="*/ 0 h 21600"/>
                <a:gd name="T82" fmla="*/ 0 w 21600"/>
                <a:gd name="T83" fmla="*/ 0 h 21600"/>
                <a:gd name="T84" fmla="*/ 0 w 21600"/>
                <a:gd name="T85" fmla="*/ 0 h 2160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1600" h="21600">
                  <a:moveTo>
                    <a:pt x="0" y="21600"/>
                  </a:moveTo>
                  <a:lnTo>
                    <a:pt x="0" y="21407"/>
                  </a:lnTo>
                  <a:lnTo>
                    <a:pt x="206" y="21253"/>
                  </a:lnTo>
                  <a:lnTo>
                    <a:pt x="206" y="21061"/>
                  </a:lnTo>
                  <a:lnTo>
                    <a:pt x="206" y="20907"/>
                  </a:lnTo>
                  <a:lnTo>
                    <a:pt x="411" y="20753"/>
                  </a:lnTo>
                  <a:lnTo>
                    <a:pt x="617" y="20560"/>
                  </a:lnTo>
                  <a:lnTo>
                    <a:pt x="617" y="20406"/>
                  </a:lnTo>
                  <a:lnTo>
                    <a:pt x="823" y="20252"/>
                  </a:lnTo>
                  <a:lnTo>
                    <a:pt x="1029" y="20060"/>
                  </a:lnTo>
                  <a:lnTo>
                    <a:pt x="1440" y="19906"/>
                  </a:lnTo>
                  <a:lnTo>
                    <a:pt x="1646" y="19713"/>
                  </a:lnTo>
                  <a:lnTo>
                    <a:pt x="1851" y="19559"/>
                  </a:lnTo>
                  <a:lnTo>
                    <a:pt x="2263" y="19405"/>
                  </a:lnTo>
                  <a:lnTo>
                    <a:pt x="2469" y="19213"/>
                  </a:lnTo>
                  <a:lnTo>
                    <a:pt x="2880" y="19059"/>
                  </a:lnTo>
                  <a:lnTo>
                    <a:pt x="3291" y="18905"/>
                  </a:lnTo>
                  <a:lnTo>
                    <a:pt x="3703" y="18712"/>
                  </a:lnTo>
                  <a:lnTo>
                    <a:pt x="4114" y="18558"/>
                  </a:lnTo>
                  <a:lnTo>
                    <a:pt x="4526" y="18366"/>
                  </a:lnTo>
                  <a:lnTo>
                    <a:pt x="4937" y="18212"/>
                  </a:lnTo>
                  <a:lnTo>
                    <a:pt x="5349" y="18058"/>
                  </a:lnTo>
                  <a:lnTo>
                    <a:pt x="5760" y="17865"/>
                  </a:lnTo>
                  <a:lnTo>
                    <a:pt x="6171" y="17711"/>
                  </a:lnTo>
                  <a:lnTo>
                    <a:pt x="6789" y="17557"/>
                  </a:lnTo>
                  <a:lnTo>
                    <a:pt x="7200" y="17365"/>
                  </a:lnTo>
                  <a:lnTo>
                    <a:pt x="7817" y="17211"/>
                  </a:lnTo>
                  <a:lnTo>
                    <a:pt x="8229" y="17018"/>
                  </a:lnTo>
                  <a:lnTo>
                    <a:pt x="8846" y="16864"/>
                  </a:lnTo>
                  <a:lnTo>
                    <a:pt x="9257" y="16710"/>
                  </a:lnTo>
                  <a:lnTo>
                    <a:pt x="9874" y="16518"/>
                  </a:lnTo>
                  <a:lnTo>
                    <a:pt x="10286" y="16364"/>
                  </a:lnTo>
                  <a:lnTo>
                    <a:pt x="10903" y="16210"/>
                  </a:lnTo>
                  <a:lnTo>
                    <a:pt x="11314" y="16017"/>
                  </a:lnTo>
                  <a:lnTo>
                    <a:pt x="11931" y="15863"/>
                  </a:lnTo>
                  <a:lnTo>
                    <a:pt x="12549" y="15671"/>
                  </a:lnTo>
                  <a:lnTo>
                    <a:pt x="12960" y="15517"/>
                  </a:lnTo>
                  <a:lnTo>
                    <a:pt x="13577" y="15363"/>
                  </a:lnTo>
                  <a:lnTo>
                    <a:pt x="13989" y="15170"/>
                  </a:lnTo>
                  <a:lnTo>
                    <a:pt x="14606" y="15016"/>
                  </a:lnTo>
                  <a:lnTo>
                    <a:pt x="15017" y="14862"/>
                  </a:lnTo>
                  <a:lnTo>
                    <a:pt x="15429" y="14670"/>
                  </a:lnTo>
                  <a:lnTo>
                    <a:pt x="16046" y="14516"/>
                  </a:lnTo>
                  <a:lnTo>
                    <a:pt x="16457" y="14323"/>
                  </a:lnTo>
                  <a:lnTo>
                    <a:pt x="16869" y="14169"/>
                  </a:lnTo>
                  <a:lnTo>
                    <a:pt x="17280" y="14015"/>
                  </a:lnTo>
                  <a:lnTo>
                    <a:pt x="17691" y="13822"/>
                  </a:lnTo>
                  <a:lnTo>
                    <a:pt x="18103" y="13668"/>
                  </a:lnTo>
                  <a:lnTo>
                    <a:pt x="18514" y="13514"/>
                  </a:lnTo>
                  <a:lnTo>
                    <a:pt x="18926" y="13322"/>
                  </a:lnTo>
                  <a:lnTo>
                    <a:pt x="19131" y="13168"/>
                  </a:lnTo>
                  <a:lnTo>
                    <a:pt x="19543" y="12975"/>
                  </a:lnTo>
                  <a:lnTo>
                    <a:pt x="19749" y="12821"/>
                  </a:lnTo>
                  <a:lnTo>
                    <a:pt x="20160" y="12667"/>
                  </a:lnTo>
                  <a:lnTo>
                    <a:pt x="20366" y="12475"/>
                  </a:lnTo>
                  <a:lnTo>
                    <a:pt x="20571" y="12321"/>
                  </a:lnTo>
                  <a:lnTo>
                    <a:pt x="20777" y="12167"/>
                  </a:lnTo>
                  <a:lnTo>
                    <a:pt x="20983" y="11974"/>
                  </a:lnTo>
                  <a:lnTo>
                    <a:pt x="21189" y="11820"/>
                  </a:lnTo>
                  <a:lnTo>
                    <a:pt x="21394" y="11628"/>
                  </a:lnTo>
                  <a:lnTo>
                    <a:pt x="21394" y="11474"/>
                  </a:lnTo>
                  <a:lnTo>
                    <a:pt x="21600" y="11320"/>
                  </a:lnTo>
                  <a:lnTo>
                    <a:pt x="21600" y="11127"/>
                  </a:lnTo>
                  <a:lnTo>
                    <a:pt x="21600" y="10973"/>
                  </a:lnTo>
                  <a:lnTo>
                    <a:pt x="21600" y="10819"/>
                  </a:lnTo>
                  <a:lnTo>
                    <a:pt x="21600" y="10627"/>
                  </a:lnTo>
                  <a:lnTo>
                    <a:pt x="21600" y="10473"/>
                  </a:lnTo>
                  <a:lnTo>
                    <a:pt x="21600" y="10280"/>
                  </a:lnTo>
                  <a:lnTo>
                    <a:pt x="21394" y="10126"/>
                  </a:lnTo>
                  <a:lnTo>
                    <a:pt x="21394" y="9972"/>
                  </a:lnTo>
                  <a:lnTo>
                    <a:pt x="21189" y="9780"/>
                  </a:lnTo>
                  <a:lnTo>
                    <a:pt x="20983" y="9626"/>
                  </a:lnTo>
                  <a:lnTo>
                    <a:pt x="20777" y="9472"/>
                  </a:lnTo>
                  <a:lnTo>
                    <a:pt x="20571" y="9279"/>
                  </a:lnTo>
                  <a:lnTo>
                    <a:pt x="20366" y="9125"/>
                  </a:lnTo>
                  <a:lnTo>
                    <a:pt x="20160" y="8933"/>
                  </a:lnTo>
                  <a:lnTo>
                    <a:pt x="19749" y="8779"/>
                  </a:lnTo>
                  <a:lnTo>
                    <a:pt x="19543" y="8625"/>
                  </a:lnTo>
                  <a:lnTo>
                    <a:pt x="19131" y="8432"/>
                  </a:lnTo>
                  <a:lnTo>
                    <a:pt x="18926" y="8278"/>
                  </a:lnTo>
                  <a:lnTo>
                    <a:pt x="18514" y="8124"/>
                  </a:lnTo>
                  <a:lnTo>
                    <a:pt x="18103" y="7932"/>
                  </a:lnTo>
                  <a:lnTo>
                    <a:pt x="17691" y="7778"/>
                  </a:lnTo>
                  <a:lnTo>
                    <a:pt x="17280" y="7585"/>
                  </a:lnTo>
                  <a:lnTo>
                    <a:pt x="16869" y="7431"/>
                  </a:lnTo>
                  <a:lnTo>
                    <a:pt x="16457" y="7277"/>
                  </a:lnTo>
                  <a:lnTo>
                    <a:pt x="16046" y="7084"/>
                  </a:lnTo>
                  <a:lnTo>
                    <a:pt x="15429" y="6930"/>
                  </a:lnTo>
                  <a:lnTo>
                    <a:pt x="15017" y="6776"/>
                  </a:lnTo>
                  <a:lnTo>
                    <a:pt x="14606" y="6584"/>
                  </a:lnTo>
                  <a:lnTo>
                    <a:pt x="13989" y="6430"/>
                  </a:lnTo>
                  <a:lnTo>
                    <a:pt x="13577" y="6237"/>
                  </a:lnTo>
                  <a:lnTo>
                    <a:pt x="12960" y="6083"/>
                  </a:lnTo>
                  <a:lnTo>
                    <a:pt x="12549" y="5929"/>
                  </a:lnTo>
                  <a:lnTo>
                    <a:pt x="11931" y="5737"/>
                  </a:lnTo>
                  <a:lnTo>
                    <a:pt x="11314" y="5583"/>
                  </a:lnTo>
                  <a:lnTo>
                    <a:pt x="10903" y="5429"/>
                  </a:lnTo>
                  <a:lnTo>
                    <a:pt x="10286" y="5236"/>
                  </a:lnTo>
                  <a:lnTo>
                    <a:pt x="9874" y="5082"/>
                  </a:lnTo>
                  <a:lnTo>
                    <a:pt x="9257" y="4890"/>
                  </a:lnTo>
                  <a:lnTo>
                    <a:pt x="8846" y="4736"/>
                  </a:lnTo>
                  <a:lnTo>
                    <a:pt x="8229" y="4582"/>
                  </a:lnTo>
                  <a:lnTo>
                    <a:pt x="7817" y="4389"/>
                  </a:lnTo>
                  <a:lnTo>
                    <a:pt x="7200" y="4235"/>
                  </a:lnTo>
                  <a:lnTo>
                    <a:pt x="6789" y="4081"/>
                  </a:lnTo>
                  <a:lnTo>
                    <a:pt x="6171" y="3889"/>
                  </a:lnTo>
                  <a:lnTo>
                    <a:pt x="5760" y="3735"/>
                  </a:lnTo>
                  <a:lnTo>
                    <a:pt x="5349" y="3542"/>
                  </a:lnTo>
                  <a:lnTo>
                    <a:pt x="4937" y="3388"/>
                  </a:lnTo>
                  <a:lnTo>
                    <a:pt x="4526" y="3234"/>
                  </a:lnTo>
                  <a:lnTo>
                    <a:pt x="4114" y="3042"/>
                  </a:lnTo>
                  <a:lnTo>
                    <a:pt x="3703" y="2888"/>
                  </a:lnTo>
                  <a:lnTo>
                    <a:pt x="3291" y="2734"/>
                  </a:lnTo>
                  <a:lnTo>
                    <a:pt x="2880" y="2541"/>
                  </a:lnTo>
                  <a:lnTo>
                    <a:pt x="2469" y="2387"/>
                  </a:lnTo>
                  <a:lnTo>
                    <a:pt x="2263" y="2195"/>
                  </a:lnTo>
                  <a:lnTo>
                    <a:pt x="1851" y="2041"/>
                  </a:lnTo>
                  <a:lnTo>
                    <a:pt x="1646" y="1887"/>
                  </a:lnTo>
                  <a:lnTo>
                    <a:pt x="1440" y="1694"/>
                  </a:lnTo>
                  <a:lnTo>
                    <a:pt x="1029" y="1540"/>
                  </a:lnTo>
                  <a:lnTo>
                    <a:pt x="823" y="1386"/>
                  </a:lnTo>
                  <a:lnTo>
                    <a:pt x="617" y="1194"/>
                  </a:lnTo>
                  <a:lnTo>
                    <a:pt x="617" y="1040"/>
                  </a:lnTo>
                  <a:lnTo>
                    <a:pt x="411" y="847"/>
                  </a:lnTo>
                  <a:lnTo>
                    <a:pt x="206" y="693"/>
                  </a:lnTo>
                  <a:lnTo>
                    <a:pt x="206" y="539"/>
                  </a:lnTo>
                  <a:lnTo>
                    <a:pt x="206" y="347"/>
                  </a:lnTo>
                  <a:lnTo>
                    <a:pt x="0" y="193"/>
                  </a:lnTo>
                  <a:lnTo>
                    <a:pt x="0" y="0"/>
                  </a:lnTo>
                </a:path>
              </a:pathLst>
            </a:custGeom>
            <a:noFill/>
            <a:ln w="76200">
              <a:solidFill>
                <a:srgbClr val="FF420A"/>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6331" name="AutoShape 10"/>
            <p:cNvSpPr>
              <a:spLocks/>
            </p:cNvSpPr>
            <p:nvPr/>
          </p:nvSpPr>
          <p:spPr bwMode="auto">
            <a:xfrm>
              <a:off x="3536" y="1200"/>
              <a:ext cx="110" cy="28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w 21600"/>
                <a:gd name="T61" fmla="*/ 0 h 21600"/>
                <a:gd name="T62" fmla="*/ 0 w 21600"/>
                <a:gd name="T63" fmla="*/ 0 h 21600"/>
                <a:gd name="T64" fmla="*/ 0 w 21600"/>
                <a:gd name="T65" fmla="*/ 0 h 216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600" h="21600">
                  <a:moveTo>
                    <a:pt x="0" y="21600"/>
                  </a:moveTo>
                  <a:lnTo>
                    <a:pt x="0" y="20829"/>
                  </a:lnTo>
                  <a:lnTo>
                    <a:pt x="393" y="20211"/>
                  </a:lnTo>
                  <a:lnTo>
                    <a:pt x="393" y="19594"/>
                  </a:lnTo>
                  <a:lnTo>
                    <a:pt x="785" y="18823"/>
                  </a:lnTo>
                  <a:lnTo>
                    <a:pt x="785" y="18206"/>
                  </a:lnTo>
                  <a:lnTo>
                    <a:pt x="1178" y="17434"/>
                  </a:lnTo>
                  <a:lnTo>
                    <a:pt x="1571" y="16817"/>
                  </a:lnTo>
                  <a:lnTo>
                    <a:pt x="1964" y="16200"/>
                  </a:lnTo>
                  <a:lnTo>
                    <a:pt x="2356" y="15429"/>
                  </a:lnTo>
                  <a:lnTo>
                    <a:pt x="3142" y="14811"/>
                  </a:lnTo>
                  <a:lnTo>
                    <a:pt x="3535" y="14194"/>
                  </a:lnTo>
                  <a:lnTo>
                    <a:pt x="3927" y="13423"/>
                  </a:lnTo>
                  <a:lnTo>
                    <a:pt x="4713" y="12806"/>
                  </a:lnTo>
                  <a:lnTo>
                    <a:pt x="5498" y="12034"/>
                  </a:lnTo>
                  <a:lnTo>
                    <a:pt x="5891" y="11417"/>
                  </a:lnTo>
                  <a:lnTo>
                    <a:pt x="6676" y="10800"/>
                  </a:lnTo>
                  <a:lnTo>
                    <a:pt x="7462" y="10029"/>
                  </a:lnTo>
                  <a:lnTo>
                    <a:pt x="8247" y="9411"/>
                  </a:lnTo>
                  <a:lnTo>
                    <a:pt x="9033" y="8794"/>
                  </a:lnTo>
                  <a:lnTo>
                    <a:pt x="10211" y="8023"/>
                  </a:lnTo>
                  <a:lnTo>
                    <a:pt x="10996" y="7406"/>
                  </a:lnTo>
                  <a:lnTo>
                    <a:pt x="11782" y="6634"/>
                  </a:lnTo>
                  <a:lnTo>
                    <a:pt x="12567" y="6017"/>
                  </a:lnTo>
                  <a:lnTo>
                    <a:pt x="13745" y="5400"/>
                  </a:lnTo>
                  <a:lnTo>
                    <a:pt x="14531" y="4629"/>
                  </a:lnTo>
                  <a:lnTo>
                    <a:pt x="15709" y="4011"/>
                  </a:lnTo>
                  <a:lnTo>
                    <a:pt x="16495" y="3394"/>
                  </a:lnTo>
                  <a:lnTo>
                    <a:pt x="17673" y="2623"/>
                  </a:lnTo>
                  <a:lnTo>
                    <a:pt x="18458" y="2006"/>
                  </a:lnTo>
                  <a:lnTo>
                    <a:pt x="19636" y="1234"/>
                  </a:lnTo>
                  <a:lnTo>
                    <a:pt x="20815" y="617"/>
                  </a:lnTo>
                  <a:lnTo>
                    <a:pt x="21600" y="0"/>
                  </a:lnTo>
                </a:path>
              </a:pathLst>
            </a:custGeom>
            <a:noFill/>
            <a:ln w="76200">
              <a:solidFill>
                <a:srgbClr val="FF420A"/>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6332" name="AutoShape 11"/>
            <p:cNvSpPr>
              <a:spLocks/>
            </p:cNvSpPr>
            <p:nvPr/>
          </p:nvSpPr>
          <p:spPr bwMode="auto">
            <a:xfrm>
              <a:off x="3536" y="2568"/>
              <a:ext cx="146" cy="40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w 21600"/>
                <a:gd name="T61" fmla="*/ 0 h 21600"/>
                <a:gd name="T62" fmla="*/ 0 w 21600"/>
                <a:gd name="T63" fmla="*/ 0 h 21600"/>
                <a:gd name="T64" fmla="*/ 0 w 21600"/>
                <a:gd name="T65" fmla="*/ 0 h 21600"/>
                <a:gd name="T66" fmla="*/ 0 w 21600"/>
                <a:gd name="T67" fmla="*/ 0 h 21600"/>
                <a:gd name="T68" fmla="*/ 0 w 21600"/>
                <a:gd name="T69" fmla="*/ 0 h 21600"/>
                <a:gd name="T70" fmla="*/ 0 w 21600"/>
                <a:gd name="T71" fmla="*/ 0 h 21600"/>
                <a:gd name="T72" fmla="*/ 0 w 21600"/>
                <a:gd name="T73" fmla="*/ 0 h 21600"/>
                <a:gd name="T74" fmla="*/ 0 w 21600"/>
                <a:gd name="T75" fmla="*/ 0 h 21600"/>
                <a:gd name="T76" fmla="*/ 0 w 21600"/>
                <a:gd name="T77" fmla="*/ 0 h 21600"/>
                <a:gd name="T78" fmla="*/ 0 w 21600"/>
                <a:gd name="T79" fmla="*/ 0 h 21600"/>
                <a:gd name="T80" fmla="*/ 0 w 21600"/>
                <a:gd name="T81" fmla="*/ 0 h 21600"/>
                <a:gd name="T82" fmla="*/ 0 w 21600"/>
                <a:gd name="T83" fmla="*/ 0 h 21600"/>
                <a:gd name="T84" fmla="*/ 0 w 21600"/>
                <a:gd name="T85" fmla="*/ 0 h 21600"/>
                <a:gd name="T86" fmla="*/ 0 w 21600"/>
                <a:gd name="T87" fmla="*/ 0 h 21600"/>
                <a:gd name="T88" fmla="*/ 0 w 21600"/>
                <a:gd name="T89" fmla="*/ 0 h 21600"/>
                <a:gd name="T90" fmla="*/ 0 w 21600"/>
                <a:gd name="T91" fmla="*/ 0 h 21600"/>
                <a:gd name="T92" fmla="*/ 0 w 21600"/>
                <a:gd name="T93" fmla="*/ 0 h 2160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1600" h="21600">
                  <a:moveTo>
                    <a:pt x="21600" y="21600"/>
                  </a:moveTo>
                  <a:lnTo>
                    <a:pt x="21008" y="21170"/>
                  </a:lnTo>
                  <a:lnTo>
                    <a:pt x="20121" y="20633"/>
                  </a:lnTo>
                  <a:lnTo>
                    <a:pt x="19529" y="20203"/>
                  </a:lnTo>
                  <a:lnTo>
                    <a:pt x="18641" y="19666"/>
                  </a:lnTo>
                  <a:lnTo>
                    <a:pt x="18049" y="19236"/>
                  </a:lnTo>
                  <a:lnTo>
                    <a:pt x="17162" y="18806"/>
                  </a:lnTo>
                  <a:lnTo>
                    <a:pt x="16274" y="18269"/>
                  </a:lnTo>
                  <a:lnTo>
                    <a:pt x="15682" y="17839"/>
                  </a:lnTo>
                  <a:lnTo>
                    <a:pt x="14795" y="17409"/>
                  </a:lnTo>
                  <a:lnTo>
                    <a:pt x="14203" y="16872"/>
                  </a:lnTo>
                  <a:lnTo>
                    <a:pt x="13315" y="16442"/>
                  </a:lnTo>
                  <a:lnTo>
                    <a:pt x="12723" y="15904"/>
                  </a:lnTo>
                  <a:lnTo>
                    <a:pt x="11836" y="15475"/>
                  </a:lnTo>
                  <a:lnTo>
                    <a:pt x="11244" y="15045"/>
                  </a:lnTo>
                  <a:lnTo>
                    <a:pt x="10356" y="14507"/>
                  </a:lnTo>
                  <a:lnTo>
                    <a:pt x="9764" y="14078"/>
                  </a:lnTo>
                  <a:lnTo>
                    <a:pt x="8877" y="13648"/>
                  </a:lnTo>
                  <a:lnTo>
                    <a:pt x="8285" y="13110"/>
                  </a:lnTo>
                  <a:lnTo>
                    <a:pt x="7693" y="12681"/>
                  </a:lnTo>
                  <a:lnTo>
                    <a:pt x="7101" y="12143"/>
                  </a:lnTo>
                  <a:lnTo>
                    <a:pt x="6510" y="11713"/>
                  </a:lnTo>
                  <a:lnTo>
                    <a:pt x="5918" y="11284"/>
                  </a:lnTo>
                  <a:lnTo>
                    <a:pt x="5326" y="10746"/>
                  </a:lnTo>
                  <a:lnTo>
                    <a:pt x="4734" y="10316"/>
                  </a:lnTo>
                  <a:lnTo>
                    <a:pt x="4142" y="9887"/>
                  </a:lnTo>
                  <a:lnTo>
                    <a:pt x="3551" y="9349"/>
                  </a:lnTo>
                  <a:lnTo>
                    <a:pt x="3255" y="8919"/>
                  </a:lnTo>
                  <a:lnTo>
                    <a:pt x="2663" y="8382"/>
                  </a:lnTo>
                  <a:lnTo>
                    <a:pt x="2367" y="7952"/>
                  </a:lnTo>
                  <a:lnTo>
                    <a:pt x="2071" y="7522"/>
                  </a:lnTo>
                  <a:lnTo>
                    <a:pt x="1479" y="6985"/>
                  </a:lnTo>
                  <a:lnTo>
                    <a:pt x="1184" y="6555"/>
                  </a:lnTo>
                  <a:lnTo>
                    <a:pt x="888" y="6125"/>
                  </a:lnTo>
                  <a:lnTo>
                    <a:pt x="888" y="5588"/>
                  </a:lnTo>
                  <a:lnTo>
                    <a:pt x="592" y="5158"/>
                  </a:lnTo>
                  <a:lnTo>
                    <a:pt x="296" y="4621"/>
                  </a:lnTo>
                  <a:lnTo>
                    <a:pt x="296" y="4191"/>
                  </a:lnTo>
                  <a:lnTo>
                    <a:pt x="296" y="3761"/>
                  </a:lnTo>
                  <a:lnTo>
                    <a:pt x="0" y="3224"/>
                  </a:lnTo>
                  <a:lnTo>
                    <a:pt x="0" y="2794"/>
                  </a:lnTo>
                  <a:lnTo>
                    <a:pt x="0" y="2257"/>
                  </a:lnTo>
                  <a:lnTo>
                    <a:pt x="296" y="1827"/>
                  </a:lnTo>
                  <a:lnTo>
                    <a:pt x="296" y="1397"/>
                  </a:lnTo>
                  <a:lnTo>
                    <a:pt x="296" y="860"/>
                  </a:lnTo>
                  <a:lnTo>
                    <a:pt x="592" y="430"/>
                  </a:lnTo>
                  <a:lnTo>
                    <a:pt x="888" y="0"/>
                  </a:lnTo>
                </a:path>
              </a:pathLst>
            </a:custGeom>
            <a:noFill/>
            <a:ln w="76200">
              <a:solidFill>
                <a:srgbClr val="FF420A"/>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6333" name="AutoShape 12"/>
            <p:cNvSpPr>
              <a:spLocks/>
            </p:cNvSpPr>
            <p:nvPr/>
          </p:nvSpPr>
          <p:spPr bwMode="auto">
            <a:xfrm>
              <a:off x="1672" y="0"/>
              <a:ext cx="398" cy="1200"/>
            </a:xfrm>
            <a:custGeom>
              <a:avLst/>
              <a:gdLst>
                <a:gd name="T0" fmla="*/ 0 w 21600"/>
                <a:gd name="T1" fmla="*/ 4 h 21600"/>
                <a:gd name="T2" fmla="*/ 0 w 21600"/>
                <a:gd name="T3" fmla="*/ 4 h 21600"/>
                <a:gd name="T4" fmla="*/ 0 w 21600"/>
                <a:gd name="T5" fmla="*/ 4 h 21600"/>
                <a:gd name="T6" fmla="*/ 0 w 21600"/>
                <a:gd name="T7" fmla="*/ 3 h 21600"/>
                <a:gd name="T8" fmla="*/ 0 w 21600"/>
                <a:gd name="T9" fmla="*/ 3 h 21600"/>
                <a:gd name="T10" fmla="*/ 0 w 21600"/>
                <a:gd name="T11" fmla="*/ 3 h 21600"/>
                <a:gd name="T12" fmla="*/ 0 w 21600"/>
                <a:gd name="T13" fmla="*/ 3 h 21600"/>
                <a:gd name="T14" fmla="*/ 0 w 21600"/>
                <a:gd name="T15" fmla="*/ 3 h 21600"/>
                <a:gd name="T16" fmla="*/ 0 w 21600"/>
                <a:gd name="T17" fmla="*/ 3 h 21600"/>
                <a:gd name="T18" fmla="*/ 0 w 21600"/>
                <a:gd name="T19" fmla="*/ 3 h 21600"/>
                <a:gd name="T20" fmla="*/ 0 w 21600"/>
                <a:gd name="T21" fmla="*/ 3 h 21600"/>
                <a:gd name="T22" fmla="*/ 0 w 21600"/>
                <a:gd name="T23" fmla="*/ 3 h 21600"/>
                <a:gd name="T24" fmla="*/ 0 w 21600"/>
                <a:gd name="T25" fmla="*/ 3 h 21600"/>
                <a:gd name="T26" fmla="*/ 0 w 21600"/>
                <a:gd name="T27" fmla="*/ 3 h 21600"/>
                <a:gd name="T28" fmla="*/ 0 w 21600"/>
                <a:gd name="T29" fmla="*/ 3 h 21600"/>
                <a:gd name="T30" fmla="*/ 0 w 21600"/>
                <a:gd name="T31" fmla="*/ 2 h 21600"/>
                <a:gd name="T32" fmla="*/ 0 w 21600"/>
                <a:gd name="T33" fmla="*/ 2 h 21600"/>
                <a:gd name="T34" fmla="*/ 0 w 21600"/>
                <a:gd name="T35" fmla="*/ 2 h 21600"/>
                <a:gd name="T36" fmla="*/ 0 w 21600"/>
                <a:gd name="T37" fmla="*/ 2 h 21600"/>
                <a:gd name="T38" fmla="*/ 0 w 21600"/>
                <a:gd name="T39" fmla="*/ 2 h 21600"/>
                <a:gd name="T40" fmla="*/ 0 w 21600"/>
                <a:gd name="T41" fmla="*/ 2 h 21600"/>
                <a:gd name="T42" fmla="*/ 0 w 21600"/>
                <a:gd name="T43" fmla="*/ 2 h 21600"/>
                <a:gd name="T44" fmla="*/ 0 w 21600"/>
                <a:gd name="T45" fmla="*/ 2 h 21600"/>
                <a:gd name="T46" fmla="*/ 0 w 21600"/>
                <a:gd name="T47" fmla="*/ 2 h 21600"/>
                <a:gd name="T48" fmla="*/ 0 w 21600"/>
                <a:gd name="T49" fmla="*/ 2 h 21600"/>
                <a:gd name="T50" fmla="*/ 0 w 21600"/>
                <a:gd name="T51" fmla="*/ 2 h 21600"/>
                <a:gd name="T52" fmla="*/ 0 w 21600"/>
                <a:gd name="T53" fmla="*/ 2 h 21600"/>
                <a:gd name="T54" fmla="*/ 0 w 21600"/>
                <a:gd name="T55" fmla="*/ 1 h 21600"/>
                <a:gd name="T56" fmla="*/ 0 w 21600"/>
                <a:gd name="T57" fmla="*/ 1 h 21600"/>
                <a:gd name="T58" fmla="*/ 0 w 21600"/>
                <a:gd name="T59" fmla="*/ 1 h 21600"/>
                <a:gd name="T60" fmla="*/ 0 w 21600"/>
                <a:gd name="T61" fmla="*/ 1 h 21600"/>
                <a:gd name="T62" fmla="*/ 0 w 21600"/>
                <a:gd name="T63" fmla="*/ 1 h 21600"/>
                <a:gd name="T64" fmla="*/ 0 w 21600"/>
                <a:gd name="T65" fmla="*/ 1 h 21600"/>
                <a:gd name="T66" fmla="*/ 0 w 21600"/>
                <a:gd name="T67" fmla="*/ 1 h 21600"/>
                <a:gd name="T68" fmla="*/ 0 w 21600"/>
                <a:gd name="T69" fmla="*/ 1 h 21600"/>
                <a:gd name="T70" fmla="*/ 0 w 21600"/>
                <a:gd name="T71" fmla="*/ 1 h 21600"/>
                <a:gd name="T72" fmla="*/ 0 w 21600"/>
                <a:gd name="T73" fmla="*/ 1 h 21600"/>
                <a:gd name="T74" fmla="*/ 0 w 21600"/>
                <a:gd name="T75" fmla="*/ 1 h 21600"/>
                <a:gd name="T76" fmla="*/ 0 w 21600"/>
                <a:gd name="T77" fmla="*/ 1 h 21600"/>
                <a:gd name="T78" fmla="*/ 0 w 21600"/>
                <a:gd name="T79" fmla="*/ 1 h 21600"/>
                <a:gd name="T80" fmla="*/ 0 w 21600"/>
                <a:gd name="T81" fmla="*/ 0 h 21600"/>
                <a:gd name="T82" fmla="*/ 0 w 21600"/>
                <a:gd name="T83" fmla="*/ 0 h 21600"/>
                <a:gd name="T84" fmla="*/ 0 w 21600"/>
                <a:gd name="T85" fmla="*/ 0 h 21600"/>
                <a:gd name="T86" fmla="*/ 0 w 21600"/>
                <a:gd name="T87" fmla="*/ 0 h 21600"/>
                <a:gd name="T88" fmla="*/ 0 w 21600"/>
                <a:gd name="T89" fmla="*/ 0 h 21600"/>
                <a:gd name="T90" fmla="*/ 0 w 21600"/>
                <a:gd name="T91" fmla="*/ 0 h 2160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1600" h="21600">
                  <a:moveTo>
                    <a:pt x="10312" y="21600"/>
                  </a:moveTo>
                  <a:lnTo>
                    <a:pt x="9769" y="21420"/>
                  </a:lnTo>
                  <a:lnTo>
                    <a:pt x="9226" y="21276"/>
                  </a:lnTo>
                  <a:lnTo>
                    <a:pt x="8683" y="21096"/>
                  </a:lnTo>
                  <a:lnTo>
                    <a:pt x="8141" y="20952"/>
                  </a:lnTo>
                  <a:lnTo>
                    <a:pt x="7598" y="20808"/>
                  </a:lnTo>
                  <a:lnTo>
                    <a:pt x="7164" y="20628"/>
                  </a:lnTo>
                  <a:lnTo>
                    <a:pt x="6621" y="20484"/>
                  </a:lnTo>
                  <a:lnTo>
                    <a:pt x="6187" y="20340"/>
                  </a:lnTo>
                  <a:lnTo>
                    <a:pt x="5644" y="20160"/>
                  </a:lnTo>
                  <a:lnTo>
                    <a:pt x="5210" y="20016"/>
                  </a:lnTo>
                  <a:lnTo>
                    <a:pt x="4776" y="19836"/>
                  </a:lnTo>
                  <a:lnTo>
                    <a:pt x="4342" y="19692"/>
                  </a:lnTo>
                  <a:lnTo>
                    <a:pt x="3908" y="19548"/>
                  </a:lnTo>
                  <a:lnTo>
                    <a:pt x="3473" y="19368"/>
                  </a:lnTo>
                  <a:lnTo>
                    <a:pt x="3148" y="19224"/>
                  </a:lnTo>
                  <a:lnTo>
                    <a:pt x="2822" y="19080"/>
                  </a:lnTo>
                  <a:lnTo>
                    <a:pt x="2388" y="18900"/>
                  </a:lnTo>
                  <a:lnTo>
                    <a:pt x="2062" y="18756"/>
                  </a:lnTo>
                  <a:lnTo>
                    <a:pt x="1737" y="18576"/>
                  </a:lnTo>
                  <a:lnTo>
                    <a:pt x="1520" y="18432"/>
                  </a:lnTo>
                  <a:lnTo>
                    <a:pt x="1194" y="18288"/>
                  </a:lnTo>
                  <a:lnTo>
                    <a:pt x="977" y="18108"/>
                  </a:lnTo>
                  <a:lnTo>
                    <a:pt x="760" y="17964"/>
                  </a:lnTo>
                  <a:lnTo>
                    <a:pt x="543" y="17820"/>
                  </a:lnTo>
                  <a:lnTo>
                    <a:pt x="434" y="17640"/>
                  </a:lnTo>
                  <a:lnTo>
                    <a:pt x="326" y="17496"/>
                  </a:lnTo>
                  <a:lnTo>
                    <a:pt x="217" y="17316"/>
                  </a:lnTo>
                  <a:lnTo>
                    <a:pt x="109" y="17172"/>
                  </a:lnTo>
                  <a:lnTo>
                    <a:pt x="0" y="17028"/>
                  </a:lnTo>
                  <a:lnTo>
                    <a:pt x="0" y="16848"/>
                  </a:lnTo>
                  <a:lnTo>
                    <a:pt x="0" y="16704"/>
                  </a:lnTo>
                  <a:lnTo>
                    <a:pt x="0" y="16560"/>
                  </a:lnTo>
                  <a:lnTo>
                    <a:pt x="0" y="16380"/>
                  </a:lnTo>
                  <a:lnTo>
                    <a:pt x="109" y="16236"/>
                  </a:lnTo>
                  <a:lnTo>
                    <a:pt x="217" y="16056"/>
                  </a:lnTo>
                  <a:lnTo>
                    <a:pt x="326" y="15912"/>
                  </a:lnTo>
                  <a:lnTo>
                    <a:pt x="434" y="15768"/>
                  </a:lnTo>
                  <a:lnTo>
                    <a:pt x="543" y="15588"/>
                  </a:lnTo>
                  <a:lnTo>
                    <a:pt x="760" y="15444"/>
                  </a:lnTo>
                  <a:lnTo>
                    <a:pt x="977" y="15300"/>
                  </a:lnTo>
                  <a:lnTo>
                    <a:pt x="1194" y="15120"/>
                  </a:lnTo>
                  <a:lnTo>
                    <a:pt x="1520" y="14976"/>
                  </a:lnTo>
                  <a:lnTo>
                    <a:pt x="1737" y="14796"/>
                  </a:lnTo>
                  <a:lnTo>
                    <a:pt x="2062" y="14652"/>
                  </a:lnTo>
                  <a:lnTo>
                    <a:pt x="2388" y="14508"/>
                  </a:lnTo>
                  <a:lnTo>
                    <a:pt x="2822" y="14328"/>
                  </a:lnTo>
                  <a:lnTo>
                    <a:pt x="3148" y="14184"/>
                  </a:lnTo>
                  <a:lnTo>
                    <a:pt x="3473" y="14040"/>
                  </a:lnTo>
                  <a:lnTo>
                    <a:pt x="3908" y="13860"/>
                  </a:lnTo>
                  <a:lnTo>
                    <a:pt x="4342" y="13716"/>
                  </a:lnTo>
                  <a:lnTo>
                    <a:pt x="4776" y="13536"/>
                  </a:lnTo>
                  <a:lnTo>
                    <a:pt x="5210" y="13392"/>
                  </a:lnTo>
                  <a:lnTo>
                    <a:pt x="5644" y="13248"/>
                  </a:lnTo>
                  <a:lnTo>
                    <a:pt x="6187" y="13068"/>
                  </a:lnTo>
                  <a:lnTo>
                    <a:pt x="6621" y="12924"/>
                  </a:lnTo>
                  <a:lnTo>
                    <a:pt x="7164" y="12780"/>
                  </a:lnTo>
                  <a:lnTo>
                    <a:pt x="7598" y="12600"/>
                  </a:lnTo>
                  <a:lnTo>
                    <a:pt x="8141" y="12456"/>
                  </a:lnTo>
                  <a:lnTo>
                    <a:pt x="8683" y="12276"/>
                  </a:lnTo>
                  <a:lnTo>
                    <a:pt x="9226" y="12132"/>
                  </a:lnTo>
                  <a:lnTo>
                    <a:pt x="9769" y="11988"/>
                  </a:lnTo>
                  <a:lnTo>
                    <a:pt x="10312" y="11808"/>
                  </a:lnTo>
                  <a:lnTo>
                    <a:pt x="10746" y="11664"/>
                  </a:lnTo>
                  <a:lnTo>
                    <a:pt x="11288" y="11520"/>
                  </a:lnTo>
                  <a:lnTo>
                    <a:pt x="11831" y="11340"/>
                  </a:lnTo>
                  <a:lnTo>
                    <a:pt x="12374" y="11196"/>
                  </a:lnTo>
                  <a:lnTo>
                    <a:pt x="12917" y="11016"/>
                  </a:lnTo>
                  <a:lnTo>
                    <a:pt x="13459" y="10872"/>
                  </a:lnTo>
                  <a:lnTo>
                    <a:pt x="13893" y="10692"/>
                  </a:lnTo>
                  <a:lnTo>
                    <a:pt x="14436" y="10548"/>
                  </a:lnTo>
                  <a:lnTo>
                    <a:pt x="14979" y="10404"/>
                  </a:lnTo>
                  <a:lnTo>
                    <a:pt x="15413" y="10260"/>
                  </a:lnTo>
                  <a:lnTo>
                    <a:pt x="15847" y="10080"/>
                  </a:lnTo>
                  <a:lnTo>
                    <a:pt x="16390" y="9936"/>
                  </a:lnTo>
                  <a:lnTo>
                    <a:pt x="16824" y="9756"/>
                  </a:lnTo>
                  <a:lnTo>
                    <a:pt x="17258" y="9612"/>
                  </a:lnTo>
                  <a:lnTo>
                    <a:pt x="17692" y="9432"/>
                  </a:lnTo>
                  <a:lnTo>
                    <a:pt x="18018" y="9288"/>
                  </a:lnTo>
                  <a:lnTo>
                    <a:pt x="18452" y="9144"/>
                  </a:lnTo>
                  <a:lnTo>
                    <a:pt x="18778" y="9000"/>
                  </a:lnTo>
                  <a:lnTo>
                    <a:pt x="19212" y="8820"/>
                  </a:lnTo>
                  <a:lnTo>
                    <a:pt x="19538" y="8676"/>
                  </a:lnTo>
                  <a:lnTo>
                    <a:pt x="19755" y="8496"/>
                  </a:lnTo>
                  <a:lnTo>
                    <a:pt x="20080" y="8352"/>
                  </a:lnTo>
                  <a:lnTo>
                    <a:pt x="20297" y="8172"/>
                  </a:lnTo>
                  <a:lnTo>
                    <a:pt x="20623" y="8028"/>
                  </a:lnTo>
                  <a:lnTo>
                    <a:pt x="20840" y="7884"/>
                  </a:lnTo>
                  <a:lnTo>
                    <a:pt x="20949" y="7740"/>
                  </a:lnTo>
                  <a:lnTo>
                    <a:pt x="21166" y="7560"/>
                  </a:lnTo>
                  <a:lnTo>
                    <a:pt x="21274" y="7416"/>
                  </a:lnTo>
                  <a:lnTo>
                    <a:pt x="21383" y="7236"/>
                  </a:lnTo>
                  <a:lnTo>
                    <a:pt x="21491" y="7092"/>
                  </a:lnTo>
                  <a:lnTo>
                    <a:pt x="21600" y="6912"/>
                  </a:lnTo>
                  <a:lnTo>
                    <a:pt x="21600" y="6768"/>
                  </a:lnTo>
                  <a:lnTo>
                    <a:pt x="21600" y="6624"/>
                  </a:lnTo>
                  <a:lnTo>
                    <a:pt x="21600" y="6444"/>
                  </a:lnTo>
                  <a:lnTo>
                    <a:pt x="21600" y="6300"/>
                  </a:lnTo>
                  <a:lnTo>
                    <a:pt x="21491" y="6120"/>
                  </a:lnTo>
                  <a:lnTo>
                    <a:pt x="21383" y="5976"/>
                  </a:lnTo>
                  <a:lnTo>
                    <a:pt x="21274" y="5832"/>
                  </a:lnTo>
                  <a:lnTo>
                    <a:pt x="21166" y="5688"/>
                  </a:lnTo>
                  <a:lnTo>
                    <a:pt x="20949" y="5508"/>
                  </a:lnTo>
                  <a:lnTo>
                    <a:pt x="20840" y="5364"/>
                  </a:lnTo>
                  <a:lnTo>
                    <a:pt x="20623" y="5184"/>
                  </a:lnTo>
                  <a:lnTo>
                    <a:pt x="20297" y="5040"/>
                  </a:lnTo>
                  <a:lnTo>
                    <a:pt x="20080" y="4860"/>
                  </a:lnTo>
                  <a:lnTo>
                    <a:pt x="19755" y="4716"/>
                  </a:lnTo>
                  <a:lnTo>
                    <a:pt x="19538" y="4572"/>
                  </a:lnTo>
                  <a:lnTo>
                    <a:pt x="19212" y="4392"/>
                  </a:lnTo>
                  <a:lnTo>
                    <a:pt x="18778" y="4248"/>
                  </a:lnTo>
                  <a:lnTo>
                    <a:pt x="18452" y="4104"/>
                  </a:lnTo>
                  <a:lnTo>
                    <a:pt x="18018" y="3924"/>
                  </a:lnTo>
                  <a:lnTo>
                    <a:pt x="17692" y="3780"/>
                  </a:lnTo>
                  <a:lnTo>
                    <a:pt x="17258" y="3600"/>
                  </a:lnTo>
                  <a:lnTo>
                    <a:pt x="16824" y="3456"/>
                  </a:lnTo>
                  <a:lnTo>
                    <a:pt x="16390" y="3312"/>
                  </a:lnTo>
                  <a:lnTo>
                    <a:pt x="15847" y="3168"/>
                  </a:lnTo>
                  <a:lnTo>
                    <a:pt x="15413" y="2988"/>
                  </a:lnTo>
                  <a:lnTo>
                    <a:pt x="14979" y="2844"/>
                  </a:lnTo>
                  <a:lnTo>
                    <a:pt x="14436" y="2664"/>
                  </a:lnTo>
                  <a:lnTo>
                    <a:pt x="13893" y="2520"/>
                  </a:lnTo>
                  <a:lnTo>
                    <a:pt x="13459" y="2340"/>
                  </a:lnTo>
                  <a:lnTo>
                    <a:pt x="12917" y="2196"/>
                  </a:lnTo>
                  <a:lnTo>
                    <a:pt x="12374" y="2052"/>
                  </a:lnTo>
                  <a:lnTo>
                    <a:pt x="11831" y="1872"/>
                  </a:lnTo>
                  <a:lnTo>
                    <a:pt x="11288" y="1728"/>
                  </a:lnTo>
                  <a:lnTo>
                    <a:pt x="10746" y="1584"/>
                  </a:lnTo>
                  <a:lnTo>
                    <a:pt x="10312" y="1404"/>
                  </a:lnTo>
                  <a:lnTo>
                    <a:pt x="9769" y="1260"/>
                  </a:lnTo>
                  <a:lnTo>
                    <a:pt x="9226" y="1080"/>
                  </a:lnTo>
                  <a:lnTo>
                    <a:pt x="8683" y="936"/>
                  </a:lnTo>
                  <a:lnTo>
                    <a:pt x="8141" y="792"/>
                  </a:lnTo>
                  <a:lnTo>
                    <a:pt x="7598" y="612"/>
                  </a:lnTo>
                  <a:lnTo>
                    <a:pt x="7164" y="468"/>
                  </a:lnTo>
                  <a:lnTo>
                    <a:pt x="6621" y="324"/>
                  </a:lnTo>
                  <a:lnTo>
                    <a:pt x="6187" y="144"/>
                  </a:lnTo>
                  <a:lnTo>
                    <a:pt x="5644" y="0"/>
                  </a:lnTo>
                </a:path>
              </a:pathLst>
            </a:custGeom>
            <a:noFill/>
            <a:ln w="76200">
              <a:solidFill>
                <a:srgbClr val="FF420A"/>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6334" name="AutoShape 13"/>
            <p:cNvSpPr>
              <a:spLocks/>
            </p:cNvSpPr>
            <p:nvPr/>
          </p:nvSpPr>
          <p:spPr bwMode="auto">
            <a:xfrm>
              <a:off x="1672" y="1480"/>
              <a:ext cx="400" cy="1122"/>
            </a:xfrm>
            <a:custGeom>
              <a:avLst/>
              <a:gdLst>
                <a:gd name="T0" fmla="*/ 0 w 21600"/>
                <a:gd name="T1" fmla="*/ 3 h 21600"/>
                <a:gd name="T2" fmla="*/ 0 w 21600"/>
                <a:gd name="T3" fmla="*/ 3 h 21600"/>
                <a:gd name="T4" fmla="*/ 0 w 21600"/>
                <a:gd name="T5" fmla="*/ 3 h 21600"/>
                <a:gd name="T6" fmla="*/ 0 w 21600"/>
                <a:gd name="T7" fmla="*/ 3 h 21600"/>
                <a:gd name="T8" fmla="*/ 0 w 21600"/>
                <a:gd name="T9" fmla="*/ 3 h 21600"/>
                <a:gd name="T10" fmla="*/ 0 w 21600"/>
                <a:gd name="T11" fmla="*/ 3 h 21600"/>
                <a:gd name="T12" fmla="*/ 0 w 21600"/>
                <a:gd name="T13" fmla="*/ 3 h 21600"/>
                <a:gd name="T14" fmla="*/ 0 w 21600"/>
                <a:gd name="T15" fmla="*/ 2 h 21600"/>
                <a:gd name="T16" fmla="*/ 0 w 21600"/>
                <a:gd name="T17" fmla="*/ 2 h 21600"/>
                <a:gd name="T18" fmla="*/ 0 w 21600"/>
                <a:gd name="T19" fmla="*/ 2 h 21600"/>
                <a:gd name="T20" fmla="*/ 0 w 21600"/>
                <a:gd name="T21" fmla="*/ 2 h 21600"/>
                <a:gd name="T22" fmla="*/ 0 w 21600"/>
                <a:gd name="T23" fmla="*/ 2 h 21600"/>
                <a:gd name="T24" fmla="*/ 0 w 21600"/>
                <a:gd name="T25" fmla="*/ 2 h 21600"/>
                <a:gd name="T26" fmla="*/ 0 w 21600"/>
                <a:gd name="T27" fmla="*/ 2 h 21600"/>
                <a:gd name="T28" fmla="*/ 0 w 21600"/>
                <a:gd name="T29" fmla="*/ 2 h 21600"/>
                <a:gd name="T30" fmla="*/ 0 w 21600"/>
                <a:gd name="T31" fmla="*/ 2 h 21600"/>
                <a:gd name="T32" fmla="*/ 0 w 21600"/>
                <a:gd name="T33" fmla="*/ 2 h 21600"/>
                <a:gd name="T34" fmla="*/ 0 w 21600"/>
                <a:gd name="T35" fmla="*/ 2 h 21600"/>
                <a:gd name="T36" fmla="*/ 0 w 21600"/>
                <a:gd name="T37" fmla="*/ 2 h 21600"/>
                <a:gd name="T38" fmla="*/ 0 w 21600"/>
                <a:gd name="T39" fmla="*/ 2 h 21600"/>
                <a:gd name="T40" fmla="*/ 0 w 21600"/>
                <a:gd name="T41" fmla="*/ 2 h 21600"/>
                <a:gd name="T42" fmla="*/ 0 w 21600"/>
                <a:gd name="T43" fmla="*/ 2 h 21600"/>
                <a:gd name="T44" fmla="*/ 0 w 21600"/>
                <a:gd name="T45" fmla="*/ 1 h 21600"/>
                <a:gd name="T46" fmla="*/ 0 w 21600"/>
                <a:gd name="T47" fmla="*/ 1 h 21600"/>
                <a:gd name="T48" fmla="*/ 0 w 21600"/>
                <a:gd name="T49" fmla="*/ 1 h 21600"/>
                <a:gd name="T50" fmla="*/ 0 w 21600"/>
                <a:gd name="T51" fmla="*/ 1 h 21600"/>
                <a:gd name="T52" fmla="*/ 0 w 21600"/>
                <a:gd name="T53" fmla="*/ 1 h 21600"/>
                <a:gd name="T54" fmla="*/ 0 w 21600"/>
                <a:gd name="T55" fmla="*/ 1 h 21600"/>
                <a:gd name="T56" fmla="*/ 0 w 21600"/>
                <a:gd name="T57" fmla="*/ 1 h 21600"/>
                <a:gd name="T58" fmla="*/ 0 w 21600"/>
                <a:gd name="T59" fmla="*/ 1 h 21600"/>
                <a:gd name="T60" fmla="*/ 0 w 21600"/>
                <a:gd name="T61" fmla="*/ 1 h 21600"/>
                <a:gd name="T62" fmla="*/ 0 w 21600"/>
                <a:gd name="T63" fmla="*/ 1 h 21600"/>
                <a:gd name="T64" fmla="*/ 0 w 21600"/>
                <a:gd name="T65" fmla="*/ 1 h 21600"/>
                <a:gd name="T66" fmla="*/ 0 w 21600"/>
                <a:gd name="T67" fmla="*/ 1 h 21600"/>
                <a:gd name="T68" fmla="*/ 0 w 21600"/>
                <a:gd name="T69" fmla="*/ 1 h 21600"/>
                <a:gd name="T70" fmla="*/ 0 w 21600"/>
                <a:gd name="T71" fmla="*/ 1 h 21600"/>
                <a:gd name="T72" fmla="*/ 0 w 21600"/>
                <a:gd name="T73" fmla="*/ 0 h 21600"/>
                <a:gd name="T74" fmla="*/ 0 w 21600"/>
                <a:gd name="T75" fmla="*/ 0 h 21600"/>
                <a:gd name="T76" fmla="*/ 0 w 21600"/>
                <a:gd name="T77" fmla="*/ 0 h 21600"/>
                <a:gd name="T78" fmla="*/ 0 w 21600"/>
                <a:gd name="T79" fmla="*/ 0 h 21600"/>
                <a:gd name="T80" fmla="*/ 0 w 21600"/>
                <a:gd name="T81" fmla="*/ 0 h 21600"/>
                <a:gd name="T82" fmla="*/ 0 w 21600"/>
                <a:gd name="T83" fmla="*/ 0 h 21600"/>
                <a:gd name="T84" fmla="*/ 0 w 21600"/>
                <a:gd name="T85" fmla="*/ 0 h 2160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1600" h="21600">
                  <a:moveTo>
                    <a:pt x="21600" y="21600"/>
                  </a:moveTo>
                  <a:lnTo>
                    <a:pt x="21600" y="21407"/>
                  </a:lnTo>
                  <a:lnTo>
                    <a:pt x="21600" y="21253"/>
                  </a:lnTo>
                  <a:lnTo>
                    <a:pt x="21492" y="21061"/>
                  </a:lnTo>
                  <a:lnTo>
                    <a:pt x="21384" y="20907"/>
                  </a:lnTo>
                  <a:lnTo>
                    <a:pt x="21276" y="20753"/>
                  </a:lnTo>
                  <a:lnTo>
                    <a:pt x="21168" y="20560"/>
                  </a:lnTo>
                  <a:lnTo>
                    <a:pt x="20952" y="20406"/>
                  </a:lnTo>
                  <a:lnTo>
                    <a:pt x="20736" y="20252"/>
                  </a:lnTo>
                  <a:lnTo>
                    <a:pt x="20520" y="20060"/>
                  </a:lnTo>
                  <a:lnTo>
                    <a:pt x="20304" y="19906"/>
                  </a:lnTo>
                  <a:lnTo>
                    <a:pt x="20088" y="19713"/>
                  </a:lnTo>
                  <a:lnTo>
                    <a:pt x="19764" y="19559"/>
                  </a:lnTo>
                  <a:lnTo>
                    <a:pt x="19440" y="19405"/>
                  </a:lnTo>
                  <a:lnTo>
                    <a:pt x="19116" y="19213"/>
                  </a:lnTo>
                  <a:lnTo>
                    <a:pt x="18792" y="19059"/>
                  </a:lnTo>
                  <a:lnTo>
                    <a:pt x="18468" y="18905"/>
                  </a:lnTo>
                  <a:lnTo>
                    <a:pt x="18036" y="18712"/>
                  </a:lnTo>
                  <a:lnTo>
                    <a:pt x="17712" y="18558"/>
                  </a:lnTo>
                  <a:lnTo>
                    <a:pt x="17280" y="18366"/>
                  </a:lnTo>
                  <a:lnTo>
                    <a:pt x="16848" y="18212"/>
                  </a:lnTo>
                  <a:lnTo>
                    <a:pt x="16416" y="18058"/>
                  </a:lnTo>
                  <a:lnTo>
                    <a:pt x="15876" y="17865"/>
                  </a:lnTo>
                  <a:lnTo>
                    <a:pt x="15444" y="17711"/>
                  </a:lnTo>
                  <a:lnTo>
                    <a:pt x="14904" y="17557"/>
                  </a:lnTo>
                  <a:lnTo>
                    <a:pt x="14472" y="17365"/>
                  </a:lnTo>
                  <a:lnTo>
                    <a:pt x="13932" y="17211"/>
                  </a:lnTo>
                  <a:lnTo>
                    <a:pt x="13500" y="17018"/>
                  </a:lnTo>
                  <a:lnTo>
                    <a:pt x="12960" y="16864"/>
                  </a:lnTo>
                  <a:lnTo>
                    <a:pt x="12420" y="16710"/>
                  </a:lnTo>
                  <a:lnTo>
                    <a:pt x="11880" y="16518"/>
                  </a:lnTo>
                  <a:lnTo>
                    <a:pt x="11340" y="16364"/>
                  </a:lnTo>
                  <a:lnTo>
                    <a:pt x="10800" y="16210"/>
                  </a:lnTo>
                  <a:lnTo>
                    <a:pt x="10260" y="16017"/>
                  </a:lnTo>
                  <a:lnTo>
                    <a:pt x="9720" y="15863"/>
                  </a:lnTo>
                  <a:lnTo>
                    <a:pt x="9288" y="15671"/>
                  </a:lnTo>
                  <a:lnTo>
                    <a:pt x="8748" y="15517"/>
                  </a:lnTo>
                  <a:lnTo>
                    <a:pt x="8208" y="15363"/>
                  </a:lnTo>
                  <a:lnTo>
                    <a:pt x="7668" y="15170"/>
                  </a:lnTo>
                  <a:lnTo>
                    <a:pt x="7236" y="15016"/>
                  </a:lnTo>
                  <a:lnTo>
                    <a:pt x="6696" y="14862"/>
                  </a:lnTo>
                  <a:lnTo>
                    <a:pt x="6264" y="14670"/>
                  </a:lnTo>
                  <a:lnTo>
                    <a:pt x="5724" y="14516"/>
                  </a:lnTo>
                  <a:lnTo>
                    <a:pt x="5292" y="14323"/>
                  </a:lnTo>
                  <a:lnTo>
                    <a:pt x="4860" y="14169"/>
                  </a:lnTo>
                  <a:lnTo>
                    <a:pt x="4428" y="14015"/>
                  </a:lnTo>
                  <a:lnTo>
                    <a:pt x="3996" y="13822"/>
                  </a:lnTo>
                  <a:lnTo>
                    <a:pt x="3564" y="13668"/>
                  </a:lnTo>
                  <a:lnTo>
                    <a:pt x="3240" y="13514"/>
                  </a:lnTo>
                  <a:lnTo>
                    <a:pt x="2808" y="13322"/>
                  </a:lnTo>
                  <a:lnTo>
                    <a:pt x="2484" y="13168"/>
                  </a:lnTo>
                  <a:lnTo>
                    <a:pt x="2160" y="12975"/>
                  </a:lnTo>
                  <a:lnTo>
                    <a:pt x="1836" y="12821"/>
                  </a:lnTo>
                  <a:lnTo>
                    <a:pt x="1620" y="12667"/>
                  </a:lnTo>
                  <a:lnTo>
                    <a:pt x="1296" y="12475"/>
                  </a:lnTo>
                  <a:lnTo>
                    <a:pt x="1080" y="12321"/>
                  </a:lnTo>
                  <a:lnTo>
                    <a:pt x="864" y="12167"/>
                  </a:lnTo>
                  <a:lnTo>
                    <a:pt x="648" y="11974"/>
                  </a:lnTo>
                  <a:lnTo>
                    <a:pt x="540" y="11820"/>
                  </a:lnTo>
                  <a:lnTo>
                    <a:pt x="324" y="11628"/>
                  </a:lnTo>
                  <a:lnTo>
                    <a:pt x="216" y="11474"/>
                  </a:lnTo>
                  <a:lnTo>
                    <a:pt x="216" y="11320"/>
                  </a:lnTo>
                  <a:lnTo>
                    <a:pt x="108" y="11127"/>
                  </a:lnTo>
                  <a:lnTo>
                    <a:pt x="108" y="10973"/>
                  </a:lnTo>
                  <a:lnTo>
                    <a:pt x="0" y="10819"/>
                  </a:lnTo>
                  <a:lnTo>
                    <a:pt x="108" y="10627"/>
                  </a:lnTo>
                  <a:lnTo>
                    <a:pt x="108" y="10473"/>
                  </a:lnTo>
                  <a:lnTo>
                    <a:pt x="216" y="10280"/>
                  </a:lnTo>
                  <a:lnTo>
                    <a:pt x="216" y="10126"/>
                  </a:lnTo>
                  <a:lnTo>
                    <a:pt x="324" y="9972"/>
                  </a:lnTo>
                  <a:lnTo>
                    <a:pt x="540" y="9780"/>
                  </a:lnTo>
                  <a:lnTo>
                    <a:pt x="648" y="9626"/>
                  </a:lnTo>
                  <a:lnTo>
                    <a:pt x="864" y="9472"/>
                  </a:lnTo>
                  <a:lnTo>
                    <a:pt x="1080" y="9279"/>
                  </a:lnTo>
                  <a:lnTo>
                    <a:pt x="1296" y="9125"/>
                  </a:lnTo>
                  <a:lnTo>
                    <a:pt x="1620" y="8933"/>
                  </a:lnTo>
                  <a:lnTo>
                    <a:pt x="1836" y="8779"/>
                  </a:lnTo>
                  <a:lnTo>
                    <a:pt x="2160" y="8625"/>
                  </a:lnTo>
                  <a:lnTo>
                    <a:pt x="2484" y="8432"/>
                  </a:lnTo>
                  <a:lnTo>
                    <a:pt x="2808" y="8278"/>
                  </a:lnTo>
                  <a:lnTo>
                    <a:pt x="3240" y="8124"/>
                  </a:lnTo>
                  <a:lnTo>
                    <a:pt x="3564" y="7932"/>
                  </a:lnTo>
                  <a:lnTo>
                    <a:pt x="3996" y="7778"/>
                  </a:lnTo>
                  <a:lnTo>
                    <a:pt x="4428" y="7585"/>
                  </a:lnTo>
                  <a:lnTo>
                    <a:pt x="4860" y="7431"/>
                  </a:lnTo>
                  <a:lnTo>
                    <a:pt x="5292" y="7277"/>
                  </a:lnTo>
                  <a:lnTo>
                    <a:pt x="5724" y="7084"/>
                  </a:lnTo>
                  <a:lnTo>
                    <a:pt x="6264" y="6930"/>
                  </a:lnTo>
                  <a:lnTo>
                    <a:pt x="6696" y="6776"/>
                  </a:lnTo>
                  <a:lnTo>
                    <a:pt x="7236" y="6584"/>
                  </a:lnTo>
                  <a:lnTo>
                    <a:pt x="7668" y="6430"/>
                  </a:lnTo>
                  <a:lnTo>
                    <a:pt x="8208" y="6237"/>
                  </a:lnTo>
                  <a:lnTo>
                    <a:pt x="8748" y="6083"/>
                  </a:lnTo>
                  <a:lnTo>
                    <a:pt x="9288" y="5929"/>
                  </a:lnTo>
                  <a:lnTo>
                    <a:pt x="9720" y="5737"/>
                  </a:lnTo>
                  <a:lnTo>
                    <a:pt x="10260" y="5583"/>
                  </a:lnTo>
                  <a:lnTo>
                    <a:pt x="10800" y="5429"/>
                  </a:lnTo>
                  <a:lnTo>
                    <a:pt x="11340" y="5236"/>
                  </a:lnTo>
                  <a:lnTo>
                    <a:pt x="11880" y="5082"/>
                  </a:lnTo>
                  <a:lnTo>
                    <a:pt x="12420" y="4890"/>
                  </a:lnTo>
                  <a:lnTo>
                    <a:pt x="12960" y="4736"/>
                  </a:lnTo>
                  <a:lnTo>
                    <a:pt x="13500" y="4582"/>
                  </a:lnTo>
                  <a:lnTo>
                    <a:pt x="13932" y="4389"/>
                  </a:lnTo>
                  <a:lnTo>
                    <a:pt x="14472" y="4235"/>
                  </a:lnTo>
                  <a:lnTo>
                    <a:pt x="14904" y="4081"/>
                  </a:lnTo>
                  <a:lnTo>
                    <a:pt x="15444" y="3889"/>
                  </a:lnTo>
                  <a:lnTo>
                    <a:pt x="15876" y="3735"/>
                  </a:lnTo>
                  <a:lnTo>
                    <a:pt x="16416" y="3542"/>
                  </a:lnTo>
                  <a:lnTo>
                    <a:pt x="16848" y="3388"/>
                  </a:lnTo>
                  <a:lnTo>
                    <a:pt x="17280" y="3234"/>
                  </a:lnTo>
                  <a:lnTo>
                    <a:pt x="17712" y="3042"/>
                  </a:lnTo>
                  <a:lnTo>
                    <a:pt x="18036" y="2888"/>
                  </a:lnTo>
                  <a:lnTo>
                    <a:pt x="18468" y="2734"/>
                  </a:lnTo>
                  <a:lnTo>
                    <a:pt x="18792" y="2541"/>
                  </a:lnTo>
                  <a:lnTo>
                    <a:pt x="19116" y="2387"/>
                  </a:lnTo>
                  <a:lnTo>
                    <a:pt x="19440" y="2195"/>
                  </a:lnTo>
                  <a:lnTo>
                    <a:pt x="19764" y="2041"/>
                  </a:lnTo>
                  <a:lnTo>
                    <a:pt x="20088" y="1887"/>
                  </a:lnTo>
                  <a:lnTo>
                    <a:pt x="20304" y="1694"/>
                  </a:lnTo>
                  <a:lnTo>
                    <a:pt x="20520" y="1540"/>
                  </a:lnTo>
                  <a:lnTo>
                    <a:pt x="20736" y="1386"/>
                  </a:lnTo>
                  <a:lnTo>
                    <a:pt x="20952" y="1194"/>
                  </a:lnTo>
                  <a:lnTo>
                    <a:pt x="21168" y="1040"/>
                  </a:lnTo>
                  <a:lnTo>
                    <a:pt x="21276" y="847"/>
                  </a:lnTo>
                  <a:lnTo>
                    <a:pt x="21384" y="693"/>
                  </a:lnTo>
                  <a:lnTo>
                    <a:pt x="21492" y="539"/>
                  </a:lnTo>
                  <a:lnTo>
                    <a:pt x="21600" y="347"/>
                  </a:lnTo>
                  <a:lnTo>
                    <a:pt x="21600" y="193"/>
                  </a:lnTo>
                  <a:lnTo>
                    <a:pt x="21600" y="0"/>
                  </a:lnTo>
                </a:path>
              </a:pathLst>
            </a:custGeom>
            <a:noFill/>
            <a:ln w="76200">
              <a:solidFill>
                <a:srgbClr val="FF420A"/>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6335" name="AutoShape 14"/>
            <p:cNvSpPr>
              <a:spLocks/>
            </p:cNvSpPr>
            <p:nvPr/>
          </p:nvSpPr>
          <p:spPr bwMode="auto">
            <a:xfrm>
              <a:off x="1864" y="1200"/>
              <a:ext cx="208" cy="28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w 21600"/>
                <a:gd name="T61" fmla="*/ 0 h 21600"/>
                <a:gd name="T62" fmla="*/ 0 w 21600"/>
                <a:gd name="T63" fmla="*/ 0 h 21600"/>
                <a:gd name="T64" fmla="*/ 0 w 21600"/>
                <a:gd name="T65" fmla="*/ 0 h 216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600" h="21600">
                  <a:moveTo>
                    <a:pt x="21600" y="21600"/>
                  </a:moveTo>
                  <a:lnTo>
                    <a:pt x="21600" y="20983"/>
                  </a:lnTo>
                  <a:lnTo>
                    <a:pt x="21600" y="20366"/>
                  </a:lnTo>
                  <a:lnTo>
                    <a:pt x="21392" y="19594"/>
                  </a:lnTo>
                  <a:lnTo>
                    <a:pt x="21185" y="18977"/>
                  </a:lnTo>
                  <a:lnTo>
                    <a:pt x="20769" y="18360"/>
                  </a:lnTo>
                  <a:lnTo>
                    <a:pt x="20562" y="17589"/>
                  </a:lnTo>
                  <a:lnTo>
                    <a:pt x="20146" y="16971"/>
                  </a:lnTo>
                  <a:lnTo>
                    <a:pt x="19731" y="16200"/>
                  </a:lnTo>
                  <a:lnTo>
                    <a:pt x="19315" y="15583"/>
                  </a:lnTo>
                  <a:lnTo>
                    <a:pt x="18692" y="14966"/>
                  </a:lnTo>
                  <a:lnTo>
                    <a:pt x="18277" y="14194"/>
                  </a:lnTo>
                  <a:lnTo>
                    <a:pt x="17654" y="13577"/>
                  </a:lnTo>
                  <a:lnTo>
                    <a:pt x="17031" y="12960"/>
                  </a:lnTo>
                  <a:lnTo>
                    <a:pt x="16408" y="12189"/>
                  </a:lnTo>
                  <a:lnTo>
                    <a:pt x="15577" y="11571"/>
                  </a:lnTo>
                  <a:lnTo>
                    <a:pt x="14954" y="10800"/>
                  </a:lnTo>
                  <a:lnTo>
                    <a:pt x="14123" y="10183"/>
                  </a:lnTo>
                  <a:lnTo>
                    <a:pt x="13292" y="9566"/>
                  </a:lnTo>
                  <a:lnTo>
                    <a:pt x="12462" y="8794"/>
                  </a:lnTo>
                  <a:lnTo>
                    <a:pt x="11631" y="8177"/>
                  </a:lnTo>
                  <a:lnTo>
                    <a:pt x="10800" y="7560"/>
                  </a:lnTo>
                  <a:lnTo>
                    <a:pt x="9762" y="6789"/>
                  </a:lnTo>
                  <a:lnTo>
                    <a:pt x="8931" y="6171"/>
                  </a:lnTo>
                  <a:lnTo>
                    <a:pt x="7892" y="5400"/>
                  </a:lnTo>
                  <a:lnTo>
                    <a:pt x="7062" y="4783"/>
                  </a:lnTo>
                  <a:lnTo>
                    <a:pt x="6023" y="4166"/>
                  </a:lnTo>
                  <a:lnTo>
                    <a:pt x="4985" y="3394"/>
                  </a:lnTo>
                  <a:lnTo>
                    <a:pt x="3946" y="2777"/>
                  </a:lnTo>
                  <a:lnTo>
                    <a:pt x="3115" y="2160"/>
                  </a:lnTo>
                  <a:lnTo>
                    <a:pt x="2077" y="1389"/>
                  </a:lnTo>
                  <a:lnTo>
                    <a:pt x="1038" y="771"/>
                  </a:lnTo>
                  <a:lnTo>
                    <a:pt x="0" y="0"/>
                  </a:lnTo>
                </a:path>
              </a:pathLst>
            </a:custGeom>
            <a:noFill/>
            <a:ln w="76200">
              <a:solidFill>
                <a:srgbClr val="FF420A"/>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6336" name="AutoShape 15"/>
            <p:cNvSpPr>
              <a:spLocks/>
            </p:cNvSpPr>
            <p:nvPr/>
          </p:nvSpPr>
          <p:spPr bwMode="auto">
            <a:xfrm>
              <a:off x="1800" y="2568"/>
              <a:ext cx="276" cy="40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w 21600"/>
                <a:gd name="T61" fmla="*/ 0 h 21600"/>
                <a:gd name="T62" fmla="*/ 0 w 21600"/>
                <a:gd name="T63" fmla="*/ 0 h 21600"/>
                <a:gd name="T64" fmla="*/ 0 w 21600"/>
                <a:gd name="T65" fmla="*/ 0 h 21600"/>
                <a:gd name="T66" fmla="*/ 0 w 21600"/>
                <a:gd name="T67" fmla="*/ 0 h 21600"/>
                <a:gd name="T68" fmla="*/ 0 w 21600"/>
                <a:gd name="T69" fmla="*/ 0 h 21600"/>
                <a:gd name="T70" fmla="*/ 0 w 21600"/>
                <a:gd name="T71" fmla="*/ 0 h 21600"/>
                <a:gd name="T72" fmla="*/ 0 w 21600"/>
                <a:gd name="T73" fmla="*/ 0 h 21600"/>
                <a:gd name="T74" fmla="*/ 0 w 21600"/>
                <a:gd name="T75" fmla="*/ 0 h 21600"/>
                <a:gd name="T76" fmla="*/ 0 w 21600"/>
                <a:gd name="T77" fmla="*/ 0 h 21600"/>
                <a:gd name="T78" fmla="*/ 0 w 21600"/>
                <a:gd name="T79" fmla="*/ 0 h 21600"/>
                <a:gd name="T80" fmla="*/ 0 w 21600"/>
                <a:gd name="T81" fmla="*/ 0 h 21600"/>
                <a:gd name="T82" fmla="*/ 0 w 21600"/>
                <a:gd name="T83" fmla="*/ 0 h 21600"/>
                <a:gd name="T84" fmla="*/ 0 w 21600"/>
                <a:gd name="T85" fmla="*/ 0 h 21600"/>
                <a:gd name="T86" fmla="*/ 0 w 21600"/>
                <a:gd name="T87" fmla="*/ 0 h 21600"/>
                <a:gd name="T88" fmla="*/ 0 w 21600"/>
                <a:gd name="T89" fmla="*/ 0 h 21600"/>
                <a:gd name="T90" fmla="*/ 0 w 21600"/>
                <a:gd name="T91" fmla="*/ 0 h 21600"/>
                <a:gd name="T92" fmla="*/ 0 w 21600"/>
                <a:gd name="T93" fmla="*/ 0 h 2160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1600" h="21600">
                  <a:moveTo>
                    <a:pt x="0" y="21600"/>
                  </a:moveTo>
                  <a:lnTo>
                    <a:pt x="783" y="21170"/>
                  </a:lnTo>
                  <a:lnTo>
                    <a:pt x="1409" y="20633"/>
                  </a:lnTo>
                  <a:lnTo>
                    <a:pt x="2191" y="20203"/>
                  </a:lnTo>
                  <a:lnTo>
                    <a:pt x="2974" y="19666"/>
                  </a:lnTo>
                  <a:lnTo>
                    <a:pt x="3757" y="19236"/>
                  </a:lnTo>
                  <a:lnTo>
                    <a:pt x="4383" y="18806"/>
                  </a:lnTo>
                  <a:lnTo>
                    <a:pt x="5165" y="18269"/>
                  </a:lnTo>
                  <a:lnTo>
                    <a:pt x="5948" y="17839"/>
                  </a:lnTo>
                  <a:lnTo>
                    <a:pt x="6730" y="17409"/>
                  </a:lnTo>
                  <a:lnTo>
                    <a:pt x="7513" y="16872"/>
                  </a:lnTo>
                  <a:lnTo>
                    <a:pt x="8296" y="16442"/>
                  </a:lnTo>
                  <a:lnTo>
                    <a:pt x="9078" y="15904"/>
                  </a:lnTo>
                  <a:lnTo>
                    <a:pt x="9861" y="15475"/>
                  </a:lnTo>
                  <a:lnTo>
                    <a:pt x="10487" y="15045"/>
                  </a:lnTo>
                  <a:lnTo>
                    <a:pt x="11270" y="14507"/>
                  </a:lnTo>
                  <a:lnTo>
                    <a:pt x="11896" y="14078"/>
                  </a:lnTo>
                  <a:lnTo>
                    <a:pt x="12678" y="13648"/>
                  </a:lnTo>
                  <a:lnTo>
                    <a:pt x="13304" y="13110"/>
                  </a:lnTo>
                  <a:lnTo>
                    <a:pt x="14087" y="12681"/>
                  </a:lnTo>
                  <a:lnTo>
                    <a:pt x="14713" y="12143"/>
                  </a:lnTo>
                  <a:lnTo>
                    <a:pt x="15339" y="11713"/>
                  </a:lnTo>
                  <a:lnTo>
                    <a:pt x="15965" y="11284"/>
                  </a:lnTo>
                  <a:lnTo>
                    <a:pt x="16435" y="10746"/>
                  </a:lnTo>
                  <a:lnTo>
                    <a:pt x="17061" y="10316"/>
                  </a:lnTo>
                  <a:lnTo>
                    <a:pt x="17530" y="9887"/>
                  </a:lnTo>
                  <a:lnTo>
                    <a:pt x="18000" y="9349"/>
                  </a:lnTo>
                  <a:lnTo>
                    <a:pt x="18470" y="8919"/>
                  </a:lnTo>
                  <a:lnTo>
                    <a:pt x="18939" y="8382"/>
                  </a:lnTo>
                  <a:lnTo>
                    <a:pt x="19409" y="7952"/>
                  </a:lnTo>
                  <a:lnTo>
                    <a:pt x="19722" y="7522"/>
                  </a:lnTo>
                  <a:lnTo>
                    <a:pt x="20035" y="6985"/>
                  </a:lnTo>
                  <a:lnTo>
                    <a:pt x="20348" y="6555"/>
                  </a:lnTo>
                  <a:lnTo>
                    <a:pt x="20661" y="6125"/>
                  </a:lnTo>
                  <a:lnTo>
                    <a:pt x="20974" y="5588"/>
                  </a:lnTo>
                  <a:lnTo>
                    <a:pt x="21130" y="5158"/>
                  </a:lnTo>
                  <a:lnTo>
                    <a:pt x="21287" y="4621"/>
                  </a:lnTo>
                  <a:lnTo>
                    <a:pt x="21443" y="4191"/>
                  </a:lnTo>
                  <a:lnTo>
                    <a:pt x="21600" y="3761"/>
                  </a:lnTo>
                  <a:lnTo>
                    <a:pt x="21600" y="3224"/>
                  </a:lnTo>
                  <a:lnTo>
                    <a:pt x="21600" y="2794"/>
                  </a:lnTo>
                  <a:lnTo>
                    <a:pt x="21600" y="2257"/>
                  </a:lnTo>
                  <a:lnTo>
                    <a:pt x="21600" y="1827"/>
                  </a:lnTo>
                  <a:lnTo>
                    <a:pt x="21443" y="1397"/>
                  </a:lnTo>
                  <a:lnTo>
                    <a:pt x="21287" y="860"/>
                  </a:lnTo>
                  <a:lnTo>
                    <a:pt x="21130" y="430"/>
                  </a:lnTo>
                  <a:lnTo>
                    <a:pt x="20974" y="0"/>
                  </a:lnTo>
                </a:path>
              </a:pathLst>
            </a:custGeom>
            <a:noFill/>
            <a:ln w="76200">
              <a:solidFill>
                <a:srgbClr val="FF420A"/>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56322" name="TextBox 16"/>
          <p:cNvSpPr txBox="1">
            <a:spLocks noChangeArrowheads="1"/>
          </p:cNvSpPr>
          <p:nvPr/>
        </p:nvSpPr>
        <p:spPr bwMode="auto">
          <a:xfrm>
            <a:off x="1866900" y="6550025"/>
            <a:ext cx="72771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128"/>
              </a:defRPr>
            </a:lvl1pPr>
            <a:lvl2pPr marL="742950" indent="-285750" eaLnBrk="0" hangingPunct="0">
              <a:defRPr sz="2400">
                <a:solidFill>
                  <a:schemeClr val="tx1"/>
                </a:solidFill>
                <a:latin typeface="Calibri" charset="0"/>
                <a:ea typeface="ＭＳ Ｐゴシック" charset="-128"/>
              </a:defRPr>
            </a:lvl2pPr>
            <a:lvl3pPr marL="1143000" indent="-228600" eaLnBrk="0" hangingPunct="0">
              <a:defRPr sz="2400">
                <a:solidFill>
                  <a:schemeClr val="tx1"/>
                </a:solidFill>
                <a:latin typeface="Calibri" charset="0"/>
                <a:ea typeface="ＭＳ Ｐゴシック" charset="-128"/>
              </a:defRPr>
            </a:lvl3pPr>
            <a:lvl4pPr marL="1600200" indent="-228600" eaLnBrk="0" hangingPunct="0">
              <a:defRPr sz="2400">
                <a:solidFill>
                  <a:schemeClr val="tx1"/>
                </a:solidFill>
                <a:latin typeface="Calibri" charset="0"/>
                <a:ea typeface="ＭＳ Ｐゴシック" charset="-128"/>
              </a:defRPr>
            </a:lvl4pPr>
            <a:lvl5pPr marL="2057400" indent="-228600" eaLnBrk="0" hangingPunct="0">
              <a:defRPr sz="2400">
                <a:solidFill>
                  <a:schemeClr val="tx1"/>
                </a:solidFill>
                <a:latin typeface="Calibri" charset="0"/>
                <a:ea typeface="ＭＳ Ｐゴシック" charset="-128"/>
              </a:defRPr>
            </a:lvl5pPr>
            <a:lvl6pPr marL="2514600" indent="-228600" defTabSz="4572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defTabSz="4572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defTabSz="4572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defTabSz="457200" eaLnBrk="0" fontAlgn="base" hangingPunct="0">
              <a:spcBef>
                <a:spcPct val="0"/>
              </a:spcBef>
              <a:spcAft>
                <a:spcPct val="0"/>
              </a:spcAft>
              <a:defRPr sz="2400">
                <a:solidFill>
                  <a:schemeClr val="tx1"/>
                </a:solidFill>
                <a:latin typeface="Calibri" charset="0"/>
                <a:ea typeface="ＭＳ Ｐゴシック" charset="-128"/>
              </a:defRPr>
            </a:lvl9pPr>
          </a:lstStyle>
          <a:p>
            <a:pPr algn="r" eaLnBrk="1" hangingPunct="1"/>
            <a:r>
              <a:rPr lang="en-US" altLang="en-US" sz="1400"/>
              <a:t>Pelli, Majaj, Raizman,  Christian, Kim,  &amp; Palomares (2009) </a:t>
            </a:r>
            <a:r>
              <a:rPr lang="en-US" altLang="en-US" sz="1400" i="1"/>
              <a:t>Cognitive Neuropsychology</a:t>
            </a:r>
            <a:endParaRPr lang="en-US" altLang="en-US" sz="1400"/>
          </a:p>
        </p:txBody>
      </p:sp>
    </p:spTree>
  </p:cSld>
  <p:clrMapOvr>
    <a:masterClrMapping/>
  </p:clrMapOvr>
  <p:transition spd="slow"/>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5"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62100" y="419100"/>
            <a:ext cx="6019800" cy="603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Lst>
        </p:spPr>
      </p:pic>
      <p:sp>
        <p:nvSpPr>
          <p:cNvPr id="57346" name="Rectangle 2"/>
          <p:cNvSpPr>
            <a:spLocks/>
          </p:cNvSpPr>
          <p:nvPr/>
        </p:nvSpPr>
        <p:spPr bwMode="auto">
          <a:xfrm>
            <a:off x="609600" y="127000"/>
            <a:ext cx="889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eaLnBrk="0" hangingPunct="0">
              <a:defRPr sz="2400">
                <a:solidFill>
                  <a:schemeClr val="tx1"/>
                </a:solidFill>
                <a:latin typeface="Calibri" charset="0"/>
                <a:ea typeface="ＭＳ Ｐゴシック" charset="-128"/>
              </a:defRPr>
            </a:lvl1pPr>
            <a:lvl2pPr marL="742950" indent="-285750" eaLnBrk="0" hangingPunct="0">
              <a:defRPr sz="2400">
                <a:solidFill>
                  <a:schemeClr val="tx1"/>
                </a:solidFill>
                <a:latin typeface="Calibri" charset="0"/>
                <a:ea typeface="ＭＳ Ｐゴシック" charset="-128"/>
              </a:defRPr>
            </a:lvl2pPr>
            <a:lvl3pPr marL="1143000" indent="-228600" eaLnBrk="0" hangingPunct="0">
              <a:defRPr sz="2400">
                <a:solidFill>
                  <a:schemeClr val="tx1"/>
                </a:solidFill>
                <a:latin typeface="Calibri" charset="0"/>
                <a:ea typeface="ＭＳ Ｐゴシック" charset="-128"/>
              </a:defRPr>
            </a:lvl3pPr>
            <a:lvl4pPr marL="1600200" indent="-228600" eaLnBrk="0" hangingPunct="0">
              <a:defRPr sz="2400">
                <a:solidFill>
                  <a:schemeClr val="tx1"/>
                </a:solidFill>
                <a:latin typeface="Calibri" charset="0"/>
                <a:ea typeface="ＭＳ Ｐゴシック" charset="-128"/>
              </a:defRPr>
            </a:lvl4pPr>
            <a:lvl5pPr marL="2057400" indent="-228600" eaLnBrk="0" hangingPunct="0">
              <a:defRPr sz="2400">
                <a:solidFill>
                  <a:schemeClr val="tx1"/>
                </a:solidFill>
                <a:latin typeface="Calibri" charset="0"/>
                <a:ea typeface="ＭＳ Ｐゴシック" charset="-128"/>
              </a:defRPr>
            </a:lvl5pPr>
            <a:lvl6pPr marL="2514600" indent="-228600" defTabSz="4572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defTabSz="4572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defTabSz="4572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defTabSz="457200" eaLnBrk="0" fontAlgn="base" hangingPunct="0">
              <a:spcBef>
                <a:spcPct val="0"/>
              </a:spcBef>
              <a:spcAft>
                <a:spcPct val="0"/>
              </a:spcAft>
              <a:defRPr sz="2400">
                <a:solidFill>
                  <a:schemeClr val="tx1"/>
                </a:solidFill>
                <a:latin typeface="Calibri" charset="0"/>
                <a:ea typeface="ＭＳ Ｐゴシック" charset="-128"/>
              </a:defRPr>
            </a:lvl9pPr>
          </a:lstStyle>
          <a:p>
            <a:pPr eaLnBrk="1" hangingPunct="1"/>
            <a:endParaRPr lang="en-US" altLang="en-US" sz="1800"/>
          </a:p>
        </p:txBody>
      </p:sp>
      <p:sp>
        <p:nvSpPr>
          <p:cNvPr id="57347" name="Line 3"/>
          <p:cNvSpPr>
            <a:spLocks noChangeShapeType="1"/>
          </p:cNvSpPr>
          <p:nvPr/>
        </p:nvSpPr>
        <p:spPr bwMode="auto">
          <a:xfrm>
            <a:off x="2603500" y="1593850"/>
            <a:ext cx="976313" cy="15875"/>
          </a:xfrm>
          <a:prstGeom prst="line">
            <a:avLst/>
          </a:prstGeom>
          <a:noFill/>
          <a:ln w="635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7348" name="Rectangle 4"/>
          <p:cNvSpPr>
            <a:spLocks/>
          </p:cNvSpPr>
          <p:nvPr/>
        </p:nvSpPr>
        <p:spPr bwMode="auto">
          <a:xfrm>
            <a:off x="6946900" y="4724400"/>
            <a:ext cx="152400" cy="838200"/>
          </a:xfrm>
          <a:prstGeom prst="rect">
            <a:avLst/>
          </a:prstGeom>
          <a:solidFill>
            <a:srgbClr val="FFFFFF"/>
          </a:solidFill>
          <a:ln>
            <a:noFill/>
          </a:ln>
          <a:extLst>
            <a:ext uri="{91240B29-F687-4F45-9708-019B960494DF}">
              <a14:hiddenLine xmlns:a14="http://schemas.microsoft.com/office/drawing/2010/main" w="9525">
                <a:solidFill>
                  <a:schemeClr val="tx1"/>
                </a:solidFill>
                <a:miter lim="800000"/>
                <a:headEnd/>
                <a:tailEnd/>
              </a14:hiddenLine>
            </a:ext>
          </a:extLst>
        </p:spPr>
        <p:txBody>
          <a:bodyPr/>
          <a:lstStyle>
            <a:lvl1pPr eaLnBrk="0" hangingPunct="0">
              <a:defRPr sz="2400">
                <a:solidFill>
                  <a:schemeClr val="tx1"/>
                </a:solidFill>
                <a:latin typeface="Calibri" charset="0"/>
                <a:ea typeface="ＭＳ Ｐゴシック" charset="-128"/>
              </a:defRPr>
            </a:lvl1pPr>
            <a:lvl2pPr marL="742950" indent="-285750" eaLnBrk="0" hangingPunct="0">
              <a:defRPr sz="2400">
                <a:solidFill>
                  <a:schemeClr val="tx1"/>
                </a:solidFill>
                <a:latin typeface="Calibri" charset="0"/>
                <a:ea typeface="ＭＳ Ｐゴシック" charset="-128"/>
              </a:defRPr>
            </a:lvl2pPr>
            <a:lvl3pPr marL="1143000" indent="-228600" eaLnBrk="0" hangingPunct="0">
              <a:defRPr sz="2400">
                <a:solidFill>
                  <a:schemeClr val="tx1"/>
                </a:solidFill>
                <a:latin typeface="Calibri" charset="0"/>
                <a:ea typeface="ＭＳ Ｐゴシック" charset="-128"/>
              </a:defRPr>
            </a:lvl3pPr>
            <a:lvl4pPr marL="1600200" indent="-228600" eaLnBrk="0" hangingPunct="0">
              <a:defRPr sz="2400">
                <a:solidFill>
                  <a:schemeClr val="tx1"/>
                </a:solidFill>
                <a:latin typeface="Calibri" charset="0"/>
                <a:ea typeface="ＭＳ Ｐゴシック" charset="-128"/>
              </a:defRPr>
            </a:lvl4pPr>
            <a:lvl5pPr marL="2057400" indent="-228600" eaLnBrk="0" hangingPunct="0">
              <a:defRPr sz="2400">
                <a:solidFill>
                  <a:schemeClr val="tx1"/>
                </a:solidFill>
                <a:latin typeface="Calibri" charset="0"/>
                <a:ea typeface="ＭＳ Ｐゴシック" charset="-128"/>
              </a:defRPr>
            </a:lvl5pPr>
            <a:lvl6pPr marL="2514600" indent="-228600" defTabSz="4572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defTabSz="4572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defTabSz="4572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defTabSz="457200" eaLnBrk="0" fontAlgn="base" hangingPunct="0">
              <a:spcBef>
                <a:spcPct val="0"/>
              </a:spcBef>
              <a:spcAft>
                <a:spcPct val="0"/>
              </a:spcAft>
              <a:defRPr sz="2400">
                <a:solidFill>
                  <a:schemeClr val="tx1"/>
                </a:solidFill>
                <a:latin typeface="Calibri" charset="0"/>
                <a:ea typeface="ＭＳ Ｐゴシック" charset="-128"/>
              </a:defRPr>
            </a:lvl9pPr>
          </a:lstStyle>
          <a:p>
            <a:pPr eaLnBrk="1" hangingPunct="1"/>
            <a:endParaRPr lang="en-US" altLang="en-US" sz="1800"/>
          </a:p>
        </p:txBody>
      </p:sp>
      <p:sp>
        <p:nvSpPr>
          <p:cNvPr id="57349" name="Rectangle 5"/>
          <p:cNvSpPr>
            <a:spLocks/>
          </p:cNvSpPr>
          <p:nvPr/>
        </p:nvSpPr>
        <p:spPr bwMode="auto">
          <a:xfrm>
            <a:off x="368300" y="1371600"/>
            <a:ext cx="889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eaLnBrk="0" hangingPunct="0">
              <a:defRPr sz="2400">
                <a:solidFill>
                  <a:schemeClr val="tx1"/>
                </a:solidFill>
                <a:latin typeface="Calibri" charset="0"/>
                <a:ea typeface="ＭＳ Ｐゴシック" charset="-128"/>
              </a:defRPr>
            </a:lvl1pPr>
            <a:lvl2pPr marL="742950" indent="-285750" eaLnBrk="0" hangingPunct="0">
              <a:defRPr sz="2400">
                <a:solidFill>
                  <a:schemeClr val="tx1"/>
                </a:solidFill>
                <a:latin typeface="Calibri" charset="0"/>
                <a:ea typeface="ＭＳ Ｐゴシック" charset="-128"/>
              </a:defRPr>
            </a:lvl2pPr>
            <a:lvl3pPr marL="1143000" indent="-228600" eaLnBrk="0" hangingPunct="0">
              <a:defRPr sz="2400">
                <a:solidFill>
                  <a:schemeClr val="tx1"/>
                </a:solidFill>
                <a:latin typeface="Calibri" charset="0"/>
                <a:ea typeface="ＭＳ Ｐゴシック" charset="-128"/>
              </a:defRPr>
            </a:lvl3pPr>
            <a:lvl4pPr marL="1600200" indent="-228600" eaLnBrk="0" hangingPunct="0">
              <a:defRPr sz="2400">
                <a:solidFill>
                  <a:schemeClr val="tx1"/>
                </a:solidFill>
                <a:latin typeface="Calibri" charset="0"/>
                <a:ea typeface="ＭＳ Ｐゴシック" charset="-128"/>
              </a:defRPr>
            </a:lvl4pPr>
            <a:lvl5pPr marL="2057400" indent="-228600" eaLnBrk="0" hangingPunct="0">
              <a:defRPr sz="2400">
                <a:solidFill>
                  <a:schemeClr val="tx1"/>
                </a:solidFill>
                <a:latin typeface="Calibri" charset="0"/>
                <a:ea typeface="ＭＳ Ｐゴシック" charset="-128"/>
              </a:defRPr>
            </a:lvl5pPr>
            <a:lvl6pPr marL="2514600" indent="-228600" defTabSz="4572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defTabSz="4572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defTabSz="4572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defTabSz="457200" eaLnBrk="0" fontAlgn="base" hangingPunct="0">
              <a:spcBef>
                <a:spcPct val="0"/>
              </a:spcBef>
              <a:spcAft>
                <a:spcPct val="0"/>
              </a:spcAft>
              <a:defRPr sz="2400">
                <a:solidFill>
                  <a:schemeClr val="tx1"/>
                </a:solidFill>
                <a:latin typeface="Calibri" charset="0"/>
                <a:ea typeface="ＭＳ Ｐゴシック" charset="-128"/>
              </a:defRPr>
            </a:lvl9pPr>
          </a:lstStyle>
          <a:p>
            <a:pPr eaLnBrk="1" hangingPunct="1"/>
            <a:endParaRPr lang="en-US" altLang="en-US" sz="1800"/>
          </a:p>
        </p:txBody>
      </p:sp>
      <p:sp>
        <p:nvSpPr>
          <p:cNvPr id="57350" name="Line 6"/>
          <p:cNvSpPr>
            <a:spLocks noChangeShapeType="1"/>
          </p:cNvSpPr>
          <p:nvPr/>
        </p:nvSpPr>
        <p:spPr bwMode="auto">
          <a:xfrm rot="10800000">
            <a:off x="3044825" y="1019175"/>
            <a:ext cx="508000" cy="563563"/>
          </a:xfrm>
          <a:prstGeom prst="line">
            <a:avLst/>
          </a:prstGeom>
          <a:noFill/>
          <a:ln w="889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7351" name="TextBox 7"/>
          <p:cNvSpPr txBox="1">
            <a:spLocks noChangeArrowheads="1"/>
          </p:cNvSpPr>
          <p:nvPr/>
        </p:nvSpPr>
        <p:spPr bwMode="auto">
          <a:xfrm>
            <a:off x="1866900" y="6550025"/>
            <a:ext cx="72771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128"/>
              </a:defRPr>
            </a:lvl1pPr>
            <a:lvl2pPr marL="742950" indent="-285750" eaLnBrk="0" hangingPunct="0">
              <a:defRPr sz="2400">
                <a:solidFill>
                  <a:schemeClr val="tx1"/>
                </a:solidFill>
                <a:latin typeface="Calibri" charset="0"/>
                <a:ea typeface="ＭＳ Ｐゴシック" charset="-128"/>
              </a:defRPr>
            </a:lvl2pPr>
            <a:lvl3pPr marL="1143000" indent="-228600" eaLnBrk="0" hangingPunct="0">
              <a:defRPr sz="2400">
                <a:solidFill>
                  <a:schemeClr val="tx1"/>
                </a:solidFill>
                <a:latin typeface="Calibri" charset="0"/>
                <a:ea typeface="ＭＳ Ｐゴシック" charset="-128"/>
              </a:defRPr>
            </a:lvl3pPr>
            <a:lvl4pPr marL="1600200" indent="-228600" eaLnBrk="0" hangingPunct="0">
              <a:defRPr sz="2400">
                <a:solidFill>
                  <a:schemeClr val="tx1"/>
                </a:solidFill>
                <a:latin typeface="Calibri" charset="0"/>
                <a:ea typeface="ＭＳ Ｐゴシック" charset="-128"/>
              </a:defRPr>
            </a:lvl4pPr>
            <a:lvl5pPr marL="2057400" indent="-228600" eaLnBrk="0" hangingPunct="0">
              <a:defRPr sz="2400">
                <a:solidFill>
                  <a:schemeClr val="tx1"/>
                </a:solidFill>
                <a:latin typeface="Calibri" charset="0"/>
                <a:ea typeface="ＭＳ Ｐゴシック" charset="-128"/>
              </a:defRPr>
            </a:lvl5pPr>
            <a:lvl6pPr marL="2514600" indent="-228600" defTabSz="4572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defTabSz="4572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defTabSz="4572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defTabSz="457200" eaLnBrk="0" fontAlgn="base" hangingPunct="0">
              <a:spcBef>
                <a:spcPct val="0"/>
              </a:spcBef>
              <a:spcAft>
                <a:spcPct val="0"/>
              </a:spcAft>
              <a:defRPr sz="2400">
                <a:solidFill>
                  <a:schemeClr val="tx1"/>
                </a:solidFill>
                <a:latin typeface="Calibri" charset="0"/>
                <a:ea typeface="ＭＳ Ｐゴシック" charset="-128"/>
              </a:defRPr>
            </a:lvl9pPr>
          </a:lstStyle>
          <a:p>
            <a:pPr algn="r" eaLnBrk="1" hangingPunct="1"/>
            <a:r>
              <a:rPr lang="en-US" altLang="en-US" sz="1400"/>
              <a:t>Pelli, Majaj, Raizman,  Christian, Kim,  &amp; Palomares (2009) </a:t>
            </a:r>
            <a:r>
              <a:rPr lang="en-US" altLang="en-US" sz="1400" i="1"/>
              <a:t>Cognitive Neuropsychology</a:t>
            </a:r>
            <a:endParaRPr lang="en-US" altLang="en-US" sz="1400"/>
          </a:p>
        </p:txBody>
      </p:sp>
    </p:spTree>
  </p:cSld>
  <p:clrMapOvr>
    <a:masterClrMapping/>
  </p:clrMapOvr>
  <p:transition spd="slow"/>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1"/>
          <p:cNvSpPr>
            <a:spLocks/>
          </p:cNvSpPr>
          <p:nvPr/>
        </p:nvSpPr>
        <p:spPr bwMode="auto">
          <a:xfrm>
            <a:off x="38100" y="-88900"/>
            <a:ext cx="9055100" cy="629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lIns="0" tIns="0" rIns="0" bIns="0"/>
          <a:lstStyle>
            <a:lvl1pPr eaLnBrk="0" hangingPunct="0">
              <a:tabLst>
                <a:tab pos="0" algn="l"/>
                <a:tab pos="914400" algn="l"/>
                <a:tab pos="1828800" algn="l"/>
                <a:tab pos="2743200" algn="l"/>
                <a:tab pos="3657600" algn="l"/>
                <a:tab pos="4572000" algn="l"/>
                <a:tab pos="5486400" algn="l"/>
                <a:tab pos="6400800" algn="l"/>
                <a:tab pos="7315200" algn="l"/>
                <a:tab pos="8229600" algn="l"/>
                <a:tab pos="9074150" algn="l"/>
              </a:tabLst>
              <a:defRPr sz="2400">
                <a:solidFill>
                  <a:schemeClr val="tx1"/>
                </a:solidFill>
                <a:latin typeface="Calibri" charset="0"/>
                <a:ea typeface="ＭＳ Ｐゴシック"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074150" algn="l"/>
              </a:tabLst>
              <a:defRPr sz="2400">
                <a:solidFill>
                  <a:schemeClr val="tx1"/>
                </a:solidFill>
                <a:latin typeface="Calibri" charset="0"/>
                <a:ea typeface="ＭＳ Ｐゴシック"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074150" algn="l"/>
              </a:tabLst>
              <a:defRPr sz="2400">
                <a:solidFill>
                  <a:schemeClr val="tx1"/>
                </a:solidFill>
                <a:latin typeface="Calibri" charset="0"/>
                <a:ea typeface="ＭＳ Ｐゴシック"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074150" algn="l"/>
              </a:tabLst>
              <a:defRPr sz="2400">
                <a:solidFill>
                  <a:schemeClr val="tx1"/>
                </a:solidFill>
                <a:latin typeface="Calibri" charset="0"/>
                <a:ea typeface="ＭＳ Ｐゴシック"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074150" algn="l"/>
              </a:tabLst>
              <a:defRPr sz="2400">
                <a:solidFill>
                  <a:schemeClr val="tx1"/>
                </a:solidFill>
                <a:latin typeface="Calibri" charset="0"/>
                <a:ea typeface="ＭＳ Ｐゴシック" charset="-128"/>
              </a:defRPr>
            </a:lvl5pPr>
            <a:lvl6pPr marL="25146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074150" algn="l"/>
              </a:tabLst>
              <a:defRPr sz="2400">
                <a:solidFill>
                  <a:schemeClr val="tx1"/>
                </a:solidFill>
                <a:latin typeface="Calibri" charset="0"/>
                <a:ea typeface="ＭＳ Ｐゴシック" charset="-128"/>
              </a:defRPr>
            </a:lvl6pPr>
            <a:lvl7pPr marL="29718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074150" algn="l"/>
              </a:tabLst>
              <a:defRPr sz="2400">
                <a:solidFill>
                  <a:schemeClr val="tx1"/>
                </a:solidFill>
                <a:latin typeface="Calibri" charset="0"/>
                <a:ea typeface="ＭＳ Ｐゴシック" charset="-128"/>
              </a:defRPr>
            </a:lvl7pPr>
            <a:lvl8pPr marL="34290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074150" algn="l"/>
              </a:tabLst>
              <a:defRPr sz="2400">
                <a:solidFill>
                  <a:schemeClr val="tx1"/>
                </a:solidFill>
                <a:latin typeface="Calibri" charset="0"/>
                <a:ea typeface="ＭＳ Ｐゴシック" charset="-128"/>
              </a:defRPr>
            </a:lvl8pPr>
            <a:lvl9pPr marL="38862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074150" algn="l"/>
              </a:tabLst>
              <a:defRPr sz="2400">
                <a:solidFill>
                  <a:schemeClr val="tx1"/>
                </a:solidFill>
                <a:latin typeface="Calibri" charset="0"/>
                <a:ea typeface="ＭＳ Ｐゴシック" charset="-128"/>
              </a:defRPr>
            </a:lvl9pPr>
          </a:lstStyle>
          <a:p>
            <a:pPr eaLnBrk="1" hangingPunct="1">
              <a:lnSpc>
                <a:spcPct val="113000"/>
              </a:lnSpc>
            </a:pPr>
            <a:r>
              <a:rPr lang="en-US" altLang="en-US" sz="8800">
                <a:latin typeface="AGaramond" charset="0"/>
                <a:sym typeface="AGaramond" charset="0"/>
              </a:rPr>
              <a:t>GROUPING,</a:t>
            </a:r>
          </a:p>
          <a:p>
            <a:pPr eaLnBrk="1" hangingPunct="1">
              <a:lnSpc>
                <a:spcPct val="113000"/>
              </a:lnSpc>
            </a:pPr>
            <a:r>
              <a:rPr lang="en-US" altLang="en-US" sz="8800">
                <a:latin typeface="AGaramond" charset="0"/>
                <a:sym typeface="AGaramond" charset="0"/>
              </a:rPr>
              <a:t>CROWDING, &amp; EFFICIENCY</a:t>
            </a:r>
          </a:p>
          <a:p>
            <a:pPr eaLnBrk="1" hangingPunct="1">
              <a:lnSpc>
                <a:spcPct val="113000"/>
              </a:lnSpc>
            </a:pPr>
            <a:endParaRPr lang="en-US" altLang="en-US" sz="8800">
              <a:latin typeface="AGaramond" charset="0"/>
              <a:sym typeface="AGaramond" charset="0"/>
            </a:endParaRPr>
          </a:p>
        </p:txBody>
      </p:sp>
    </p:spTree>
  </p:cSld>
  <p:clrMapOvr>
    <a:masterClrMapping/>
  </p:clrMapOvr>
  <p:transition spd="slow"/>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1"/>
          <p:cNvSpPr>
            <a:spLocks noChangeArrowheads="1"/>
          </p:cNvSpPr>
          <p:nvPr/>
        </p:nvSpPr>
        <p:spPr bwMode="auto">
          <a:xfrm>
            <a:off x="2286000" y="1744663"/>
            <a:ext cx="4572000" cy="274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128"/>
              </a:defRPr>
            </a:lvl1pPr>
            <a:lvl2pPr marL="742950" indent="-285750" eaLnBrk="0" hangingPunct="0">
              <a:defRPr sz="2400">
                <a:solidFill>
                  <a:schemeClr val="tx1"/>
                </a:solidFill>
                <a:latin typeface="Calibri" charset="0"/>
                <a:ea typeface="ＭＳ Ｐゴシック" charset="-128"/>
              </a:defRPr>
            </a:lvl2pPr>
            <a:lvl3pPr marL="1143000" indent="-228600" eaLnBrk="0" hangingPunct="0">
              <a:defRPr sz="2400">
                <a:solidFill>
                  <a:schemeClr val="tx1"/>
                </a:solidFill>
                <a:latin typeface="Calibri" charset="0"/>
                <a:ea typeface="ＭＳ Ｐゴシック" charset="-128"/>
              </a:defRPr>
            </a:lvl3pPr>
            <a:lvl4pPr marL="1600200" indent="-228600" eaLnBrk="0" hangingPunct="0">
              <a:defRPr sz="2400">
                <a:solidFill>
                  <a:schemeClr val="tx1"/>
                </a:solidFill>
                <a:latin typeface="Calibri" charset="0"/>
                <a:ea typeface="ＭＳ Ｐゴシック" charset="-128"/>
              </a:defRPr>
            </a:lvl4pPr>
            <a:lvl5pPr marL="2057400" indent="-228600" eaLnBrk="0" hangingPunct="0">
              <a:defRPr sz="2400">
                <a:solidFill>
                  <a:schemeClr val="tx1"/>
                </a:solidFill>
                <a:latin typeface="Calibri" charset="0"/>
                <a:ea typeface="ＭＳ Ｐゴシック" charset="-128"/>
              </a:defRPr>
            </a:lvl5pPr>
            <a:lvl6pPr marL="2514600" indent="-228600" defTabSz="4572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defTabSz="4572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defTabSz="4572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defTabSz="457200" eaLnBrk="0" fontAlgn="base" hangingPunct="0">
              <a:spcBef>
                <a:spcPct val="0"/>
              </a:spcBef>
              <a:spcAft>
                <a:spcPct val="0"/>
              </a:spcAft>
              <a:defRPr sz="2400">
                <a:solidFill>
                  <a:schemeClr val="tx1"/>
                </a:solidFill>
                <a:latin typeface="Calibri" charset="0"/>
                <a:ea typeface="ＭＳ Ｐゴシック" charset="-128"/>
              </a:defRPr>
            </a:lvl9pPr>
          </a:lstStyle>
          <a:p>
            <a:pPr eaLnBrk="1" hangingPunct="1"/>
            <a:r>
              <a:rPr lang="en-US" altLang="en-US" dirty="0"/>
              <a:t>Two facts about crowding</a:t>
            </a:r>
          </a:p>
          <a:p>
            <a:pPr eaLnBrk="1" hangingPunct="1"/>
            <a:endParaRPr lang="en-US" altLang="en-US" sz="1800" b="1" dirty="0"/>
          </a:p>
          <a:p>
            <a:pPr eaLnBrk="1" hangingPunct="1"/>
            <a:r>
              <a:rPr lang="en-US" altLang="en-US" sz="1800" b="1" dirty="0"/>
              <a:t>1. FACT: Crowding is a bottleneck. </a:t>
            </a:r>
            <a:r>
              <a:rPr lang="en-US" altLang="en-US" sz="1800" b="1" dirty="0" smtClean="0"/>
              <a:t>A combining </a:t>
            </a:r>
            <a:r>
              <a:rPr lang="en-US" altLang="en-US" sz="1800" b="1" dirty="0"/>
              <a:t>field can classify only one simple object</a:t>
            </a:r>
            <a:r>
              <a:rPr lang="en-US" altLang="en-US" sz="1800" dirty="0"/>
              <a:t>. A simple classifier can only deal with one thing at a time.</a:t>
            </a:r>
          </a:p>
          <a:p>
            <a:pPr eaLnBrk="1" hangingPunct="1"/>
            <a:r>
              <a:rPr lang="en-US" altLang="en-US" sz="1800" dirty="0"/>
              <a:t> </a:t>
            </a:r>
          </a:p>
          <a:p>
            <a:pPr eaLnBrk="1" hangingPunct="1"/>
            <a:r>
              <a:rPr lang="en-US" altLang="en-US" sz="1800" b="1" dirty="0"/>
              <a:t>2. FACT: The extent of crowding grows linearly with eccentricity.</a:t>
            </a:r>
            <a:endParaRPr lang="en-US" altLang="en-US" sz="1800" dirty="0"/>
          </a:p>
        </p:txBody>
      </p:sp>
      <p:sp>
        <p:nvSpPr>
          <p:cNvPr id="59394" name="Rectangle 2"/>
          <p:cNvSpPr>
            <a:spLocks noChangeArrowheads="1"/>
          </p:cNvSpPr>
          <p:nvPr/>
        </p:nvSpPr>
        <p:spPr bwMode="auto">
          <a:xfrm>
            <a:off x="0" y="6350"/>
            <a:ext cx="42529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charset="0"/>
                <a:ea typeface="ＭＳ Ｐゴシック" charset="-128"/>
              </a:defRPr>
            </a:lvl1pPr>
            <a:lvl2pPr marL="742950" indent="-285750" eaLnBrk="0" hangingPunct="0">
              <a:defRPr sz="2400">
                <a:solidFill>
                  <a:schemeClr val="tx1"/>
                </a:solidFill>
                <a:latin typeface="Calibri" charset="0"/>
                <a:ea typeface="ＭＳ Ｐゴシック" charset="-128"/>
              </a:defRPr>
            </a:lvl2pPr>
            <a:lvl3pPr marL="1143000" indent="-228600" eaLnBrk="0" hangingPunct="0">
              <a:defRPr sz="2400">
                <a:solidFill>
                  <a:schemeClr val="tx1"/>
                </a:solidFill>
                <a:latin typeface="Calibri" charset="0"/>
                <a:ea typeface="ＭＳ Ｐゴシック" charset="-128"/>
              </a:defRPr>
            </a:lvl3pPr>
            <a:lvl4pPr marL="1600200" indent="-228600" eaLnBrk="0" hangingPunct="0">
              <a:defRPr sz="2400">
                <a:solidFill>
                  <a:schemeClr val="tx1"/>
                </a:solidFill>
                <a:latin typeface="Calibri" charset="0"/>
                <a:ea typeface="ＭＳ Ｐゴシック" charset="-128"/>
              </a:defRPr>
            </a:lvl4pPr>
            <a:lvl5pPr marL="2057400" indent="-228600" eaLnBrk="0" hangingPunct="0">
              <a:defRPr sz="2400">
                <a:solidFill>
                  <a:schemeClr val="tx1"/>
                </a:solidFill>
                <a:latin typeface="Calibri" charset="0"/>
                <a:ea typeface="ＭＳ Ｐゴシック" charset="-128"/>
              </a:defRPr>
            </a:lvl5pPr>
            <a:lvl6pPr marL="2514600" indent="-228600" defTabSz="4572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defTabSz="4572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defTabSz="4572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defTabSz="457200" eaLnBrk="0" fontAlgn="base" hangingPunct="0">
              <a:spcBef>
                <a:spcPct val="0"/>
              </a:spcBef>
              <a:spcAft>
                <a:spcPct val="0"/>
              </a:spcAft>
              <a:defRPr sz="2400">
                <a:solidFill>
                  <a:schemeClr val="tx1"/>
                </a:solidFill>
                <a:latin typeface="Calibri" charset="0"/>
                <a:ea typeface="ＭＳ Ｐゴシック" charset="-128"/>
              </a:defRPr>
            </a:lvl9pPr>
          </a:lstStyle>
          <a:p>
            <a:pPr eaLnBrk="1" hangingPunct="1"/>
            <a:r>
              <a:rPr lang="en-US" altLang="en-US" i="1"/>
              <a:t>Eight principles and a prediction</a:t>
            </a:r>
          </a:p>
        </p:txBody>
      </p:sp>
      <p:sp>
        <p:nvSpPr>
          <p:cNvPr id="59395" name="TextBox 3"/>
          <p:cNvSpPr txBox="1">
            <a:spLocks noChangeArrowheads="1"/>
          </p:cNvSpPr>
          <p:nvPr/>
        </p:nvSpPr>
        <p:spPr bwMode="auto">
          <a:xfrm>
            <a:off x="5683250" y="6553200"/>
            <a:ext cx="34607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128"/>
              </a:defRPr>
            </a:lvl1pPr>
            <a:lvl2pPr marL="742950" indent="-285750" eaLnBrk="0" hangingPunct="0">
              <a:defRPr sz="2400">
                <a:solidFill>
                  <a:schemeClr val="tx1"/>
                </a:solidFill>
                <a:latin typeface="Calibri" charset="0"/>
                <a:ea typeface="ＭＳ Ｐゴシック" charset="-128"/>
              </a:defRPr>
            </a:lvl2pPr>
            <a:lvl3pPr marL="1143000" indent="-228600" eaLnBrk="0" hangingPunct="0">
              <a:defRPr sz="2400">
                <a:solidFill>
                  <a:schemeClr val="tx1"/>
                </a:solidFill>
                <a:latin typeface="Calibri" charset="0"/>
                <a:ea typeface="ＭＳ Ｐゴシック" charset="-128"/>
              </a:defRPr>
            </a:lvl3pPr>
            <a:lvl4pPr marL="1600200" indent="-228600" eaLnBrk="0" hangingPunct="0">
              <a:defRPr sz="2400">
                <a:solidFill>
                  <a:schemeClr val="tx1"/>
                </a:solidFill>
                <a:latin typeface="Calibri" charset="0"/>
                <a:ea typeface="ＭＳ Ｐゴシック" charset="-128"/>
              </a:defRPr>
            </a:lvl4pPr>
            <a:lvl5pPr marL="2057400" indent="-228600" eaLnBrk="0" hangingPunct="0">
              <a:defRPr sz="2400">
                <a:solidFill>
                  <a:schemeClr val="tx1"/>
                </a:solidFill>
                <a:latin typeface="Calibri" charset="0"/>
                <a:ea typeface="ＭＳ Ｐゴシック" charset="-128"/>
              </a:defRPr>
            </a:lvl5pPr>
            <a:lvl6pPr marL="2514600" indent="-228600" defTabSz="4572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defTabSz="4572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defTabSz="4572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defTabSz="457200" eaLnBrk="0" fontAlgn="base" hangingPunct="0">
              <a:spcBef>
                <a:spcPct val="0"/>
              </a:spcBef>
              <a:spcAft>
                <a:spcPct val="0"/>
              </a:spcAft>
              <a:defRPr sz="2400">
                <a:solidFill>
                  <a:schemeClr val="tx1"/>
                </a:solidFill>
                <a:latin typeface="Calibri" charset="0"/>
                <a:ea typeface="ＭＳ Ｐゴシック" charset="-128"/>
              </a:defRPr>
            </a:lvl9pPr>
          </a:lstStyle>
          <a:p>
            <a:pPr algn="r" eaLnBrk="1" hangingPunct="1"/>
            <a:r>
              <a:rPr lang="en-US" altLang="en-US" sz="1400"/>
              <a:t>Rosen &amp; Pelli, submitted to </a:t>
            </a:r>
            <a:r>
              <a:rPr lang="en-US" altLang="en-US" sz="1400" i="1"/>
              <a:t>Journal of Vision</a:t>
            </a:r>
          </a:p>
        </p:txBody>
      </p:sp>
      <p:cxnSp>
        <p:nvCxnSpPr>
          <p:cNvPr id="7" name="Straight Connector 6"/>
          <p:cNvCxnSpPr/>
          <p:nvPr/>
        </p:nvCxnSpPr>
        <p:spPr>
          <a:xfrm flipV="1">
            <a:off x="0" y="1096963"/>
            <a:ext cx="6324600" cy="4762"/>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1"/>
          <p:cNvSpPr>
            <a:spLocks/>
          </p:cNvSpPr>
          <p:nvPr/>
        </p:nvSpPr>
        <p:spPr bwMode="auto">
          <a:xfrm>
            <a:off x="38100" y="-88900"/>
            <a:ext cx="9055100" cy="252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lIns="0" tIns="0" rIns="0" bIns="0"/>
          <a:lstStyle>
            <a:lvl1pPr eaLnBrk="0" hangingPunct="0">
              <a:tabLst>
                <a:tab pos="0" algn="l"/>
                <a:tab pos="914400" algn="l"/>
                <a:tab pos="1828800" algn="l"/>
                <a:tab pos="2743200" algn="l"/>
                <a:tab pos="3657600" algn="l"/>
                <a:tab pos="4572000" algn="l"/>
                <a:tab pos="5486400" algn="l"/>
                <a:tab pos="6400800" algn="l"/>
                <a:tab pos="7315200" algn="l"/>
                <a:tab pos="8229600" algn="l"/>
                <a:tab pos="9074150" algn="l"/>
              </a:tabLst>
              <a:defRPr sz="2400">
                <a:solidFill>
                  <a:schemeClr val="tx1"/>
                </a:solidFill>
                <a:latin typeface="Calibri" charset="0"/>
                <a:ea typeface="ＭＳ Ｐゴシック"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074150" algn="l"/>
              </a:tabLst>
              <a:defRPr sz="2400">
                <a:solidFill>
                  <a:schemeClr val="tx1"/>
                </a:solidFill>
                <a:latin typeface="Calibri" charset="0"/>
                <a:ea typeface="ＭＳ Ｐゴシック"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074150" algn="l"/>
              </a:tabLst>
              <a:defRPr sz="2400">
                <a:solidFill>
                  <a:schemeClr val="tx1"/>
                </a:solidFill>
                <a:latin typeface="Calibri" charset="0"/>
                <a:ea typeface="ＭＳ Ｐゴシック"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074150" algn="l"/>
              </a:tabLst>
              <a:defRPr sz="2400">
                <a:solidFill>
                  <a:schemeClr val="tx1"/>
                </a:solidFill>
                <a:latin typeface="Calibri" charset="0"/>
                <a:ea typeface="ＭＳ Ｐゴシック"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074150" algn="l"/>
              </a:tabLst>
              <a:defRPr sz="2400">
                <a:solidFill>
                  <a:schemeClr val="tx1"/>
                </a:solidFill>
                <a:latin typeface="Calibri" charset="0"/>
                <a:ea typeface="ＭＳ Ｐゴシック" charset="-128"/>
              </a:defRPr>
            </a:lvl5pPr>
            <a:lvl6pPr marL="25146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074150" algn="l"/>
              </a:tabLst>
              <a:defRPr sz="2400">
                <a:solidFill>
                  <a:schemeClr val="tx1"/>
                </a:solidFill>
                <a:latin typeface="Calibri" charset="0"/>
                <a:ea typeface="ＭＳ Ｐゴシック" charset="-128"/>
              </a:defRPr>
            </a:lvl6pPr>
            <a:lvl7pPr marL="29718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074150" algn="l"/>
              </a:tabLst>
              <a:defRPr sz="2400">
                <a:solidFill>
                  <a:schemeClr val="tx1"/>
                </a:solidFill>
                <a:latin typeface="Calibri" charset="0"/>
                <a:ea typeface="ＭＳ Ｐゴシック" charset="-128"/>
              </a:defRPr>
            </a:lvl7pPr>
            <a:lvl8pPr marL="34290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074150" algn="l"/>
              </a:tabLst>
              <a:defRPr sz="2400">
                <a:solidFill>
                  <a:schemeClr val="tx1"/>
                </a:solidFill>
                <a:latin typeface="Calibri" charset="0"/>
                <a:ea typeface="ＭＳ Ｐゴシック" charset="-128"/>
              </a:defRPr>
            </a:lvl8pPr>
            <a:lvl9pPr marL="38862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074150" algn="l"/>
              </a:tabLst>
              <a:defRPr sz="2400">
                <a:solidFill>
                  <a:schemeClr val="tx1"/>
                </a:solidFill>
                <a:latin typeface="Calibri" charset="0"/>
                <a:ea typeface="ＭＳ Ｐゴシック" charset="-128"/>
              </a:defRPr>
            </a:lvl9pPr>
          </a:lstStyle>
          <a:p>
            <a:pPr eaLnBrk="1" hangingPunct="1">
              <a:lnSpc>
                <a:spcPct val="113000"/>
              </a:lnSpc>
            </a:pPr>
            <a:r>
              <a:rPr lang="en-US" altLang="en-US" sz="8800" dirty="0" smtClean="0">
                <a:latin typeface="AGaramond" charset="0"/>
                <a:sym typeface="AGaramond" charset="0"/>
              </a:rPr>
              <a:t>EFFICIENCY</a:t>
            </a:r>
            <a:endParaRPr lang="en-US" altLang="en-US" sz="8800" dirty="0">
              <a:latin typeface="AGaramond" charset="0"/>
              <a:sym typeface="AGaramond" charset="0"/>
            </a:endParaRPr>
          </a:p>
          <a:p>
            <a:pPr eaLnBrk="1" hangingPunct="1">
              <a:lnSpc>
                <a:spcPct val="113000"/>
              </a:lnSpc>
            </a:pPr>
            <a:endParaRPr lang="en-US" altLang="en-US" sz="8800" dirty="0">
              <a:latin typeface="AGaramond" charset="0"/>
              <a:sym typeface="AGaramond" charset="0"/>
            </a:endParaRPr>
          </a:p>
        </p:txBody>
      </p:sp>
    </p:spTree>
  </p:cSld>
  <p:clrMapOvr>
    <a:masterClrMapping/>
  </p:clrMapOvr>
  <p:transition spd="slow"/>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1"/>
          <p:cNvSpPr>
            <a:spLocks noChangeArrowheads="1"/>
          </p:cNvSpPr>
          <p:nvPr/>
        </p:nvSpPr>
        <p:spPr bwMode="auto">
          <a:xfrm>
            <a:off x="2286000" y="1749425"/>
            <a:ext cx="4572000" cy="3230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128"/>
              </a:defRPr>
            </a:lvl1pPr>
            <a:lvl2pPr marL="742950" indent="-285750" eaLnBrk="0" hangingPunct="0">
              <a:defRPr sz="2400">
                <a:solidFill>
                  <a:schemeClr val="tx1"/>
                </a:solidFill>
                <a:latin typeface="Calibri" charset="0"/>
                <a:ea typeface="ＭＳ Ｐゴシック" charset="-128"/>
              </a:defRPr>
            </a:lvl2pPr>
            <a:lvl3pPr marL="1143000" indent="-228600" eaLnBrk="0" hangingPunct="0">
              <a:defRPr sz="2400">
                <a:solidFill>
                  <a:schemeClr val="tx1"/>
                </a:solidFill>
                <a:latin typeface="Calibri" charset="0"/>
                <a:ea typeface="ＭＳ Ｐゴシック" charset="-128"/>
              </a:defRPr>
            </a:lvl3pPr>
            <a:lvl4pPr marL="1600200" indent="-228600" eaLnBrk="0" hangingPunct="0">
              <a:defRPr sz="2400">
                <a:solidFill>
                  <a:schemeClr val="tx1"/>
                </a:solidFill>
                <a:latin typeface="Calibri" charset="0"/>
                <a:ea typeface="ＭＳ Ｐゴシック" charset="-128"/>
              </a:defRPr>
            </a:lvl4pPr>
            <a:lvl5pPr marL="2057400" indent="-228600" eaLnBrk="0" hangingPunct="0">
              <a:defRPr sz="2400">
                <a:solidFill>
                  <a:schemeClr val="tx1"/>
                </a:solidFill>
                <a:latin typeface="Calibri" charset="0"/>
                <a:ea typeface="ＭＳ Ｐゴシック" charset="-128"/>
              </a:defRPr>
            </a:lvl5pPr>
            <a:lvl6pPr marL="2514600" indent="-228600" defTabSz="4572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defTabSz="4572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defTabSz="4572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defTabSz="457200" eaLnBrk="0" fontAlgn="base" hangingPunct="0">
              <a:spcBef>
                <a:spcPct val="0"/>
              </a:spcBef>
              <a:spcAft>
                <a:spcPct val="0"/>
              </a:spcAft>
              <a:defRPr sz="2400">
                <a:solidFill>
                  <a:schemeClr val="tx1"/>
                </a:solidFill>
                <a:latin typeface="Calibri" charset="0"/>
                <a:ea typeface="ＭＳ Ｐゴシック" charset="-128"/>
              </a:defRPr>
            </a:lvl9pPr>
          </a:lstStyle>
          <a:p>
            <a:pPr eaLnBrk="1" hangingPunct="1"/>
            <a:r>
              <a:rPr lang="en-US" altLang="en-US"/>
              <a:t>Two facts about grouping</a:t>
            </a:r>
          </a:p>
          <a:p>
            <a:pPr eaLnBrk="1" hangingPunct="1"/>
            <a:endParaRPr lang="en-US" altLang="en-US" sz="1800" b="1"/>
          </a:p>
          <a:p>
            <a:pPr eaLnBrk="1" hangingPunct="1"/>
            <a:r>
              <a:rPr lang="en-US" altLang="en-US" sz="1800" b="1"/>
              <a:t>3. FACT: Grouping </a:t>
            </a:r>
            <a:r>
              <a:rPr lang="en-US" altLang="en-US" sz="1800"/>
              <a:t>is the combining of elements to recognize a composite object. </a:t>
            </a:r>
          </a:p>
          <a:p>
            <a:pPr eaLnBrk="1" hangingPunct="1"/>
            <a:r>
              <a:rPr lang="en-US" altLang="en-US" sz="1800"/>
              <a:t> </a:t>
            </a:r>
          </a:p>
          <a:p>
            <a:pPr eaLnBrk="1" hangingPunct="1"/>
            <a:r>
              <a:rPr lang="en-US" altLang="en-US" sz="1800" b="1"/>
              <a:t>4. FACT: Extent of grouping. </a:t>
            </a:r>
            <a:r>
              <a:rPr lang="en-US" altLang="en-US" sz="1800"/>
              <a:t>Object recognition is nearly independent of scale and retinal position, indicating that the grouping process scales with the object size, at every eccentricity. </a:t>
            </a:r>
          </a:p>
          <a:p>
            <a:pPr eaLnBrk="1" hangingPunct="1"/>
            <a:r>
              <a:rPr lang="en-US" altLang="en-US" sz="1800"/>
              <a:t> </a:t>
            </a:r>
          </a:p>
        </p:txBody>
      </p:sp>
      <p:sp>
        <p:nvSpPr>
          <p:cNvPr id="60418" name="Rectangle 3"/>
          <p:cNvSpPr>
            <a:spLocks noChangeArrowheads="1"/>
          </p:cNvSpPr>
          <p:nvPr/>
        </p:nvSpPr>
        <p:spPr bwMode="auto">
          <a:xfrm>
            <a:off x="0" y="6350"/>
            <a:ext cx="42529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charset="0"/>
                <a:ea typeface="ＭＳ Ｐゴシック" charset="-128"/>
              </a:defRPr>
            </a:lvl1pPr>
            <a:lvl2pPr marL="742950" indent="-285750" eaLnBrk="0" hangingPunct="0">
              <a:defRPr sz="2400">
                <a:solidFill>
                  <a:schemeClr val="tx1"/>
                </a:solidFill>
                <a:latin typeface="Calibri" charset="0"/>
                <a:ea typeface="ＭＳ Ｐゴシック" charset="-128"/>
              </a:defRPr>
            </a:lvl2pPr>
            <a:lvl3pPr marL="1143000" indent="-228600" eaLnBrk="0" hangingPunct="0">
              <a:defRPr sz="2400">
                <a:solidFill>
                  <a:schemeClr val="tx1"/>
                </a:solidFill>
                <a:latin typeface="Calibri" charset="0"/>
                <a:ea typeface="ＭＳ Ｐゴシック" charset="-128"/>
              </a:defRPr>
            </a:lvl3pPr>
            <a:lvl4pPr marL="1600200" indent="-228600" eaLnBrk="0" hangingPunct="0">
              <a:defRPr sz="2400">
                <a:solidFill>
                  <a:schemeClr val="tx1"/>
                </a:solidFill>
                <a:latin typeface="Calibri" charset="0"/>
                <a:ea typeface="ＭＳ Ｐゴシック" charset="-128"/>
              </a:defRPr>
            </a:lvl4pPr>
            <a:lvl5pPr marL="2057400" indent="-228600" eaLnBrk="0" hangingPunct="0">
              <a:defRPr sz="2400">
                <a:solidFill>
                  <a:schemeClr val="tx1"/>
                </a:solidFill>
                <a:latin typeface="Calibri" charset="0"/>
                <a:ea typeface="ＭＳ Ｐゴシック" charset="-128"/>
              </a:defRPr>
            </a:lvl5pPr>
            <a:lvl6pPr marL="2514600" indent="-228600" defTabSz="4572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defTabSz="4572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defTabSz="4572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defTabSz="457200" eaLnBrk="0" fontAlgn="base" hangingPunct="0">
              <a:spcBef>
                <a:spcPct val="0"/>
              </a:spcBef>
              <a:spcAft>
                <a:spcPct val="0"/>
              </a:spcAft>
              <a:defRPr sz="2400">
                <a:solidFill>
                  <a:schemeClr val="tx1"/>
                </a:solidFill>
                <a:latin typeface="Calibri" charset="0"/>
                <a:ea typeface="ＭＳ Ｐゴシック" charset="-128"/>
              </a:defRPr>
            </a:lvl9pPr>
          </a:lstStyle>
          <a:p>
            <a:pPr eaLnBrk="1" hangingPunct="1"/>
            <a:r>
              <a:rPr lang="en-US" altLang="en-US" i="1"/>
              <a:t>Eight principles and a prediction</a:t>
            </a:r>
          </a:p>
        </p:txBody>
      </p:sp>
      <p:sp>
        <p:nvSpPr>
          <p:cNvPr id="60419" name="TextBox 5"/>
          <p:cNvSpPr txBox="1">
            <a:spLocks noChangeArrowheads="1"/>
          </p:cNvSpPr>
          <p:nvPr/>
        </p:nvSpPr>
        <p:spPr bwMode="auto">
          <a:xfrm>
            <a:off x="5683250" y="6553200"/>
            <a:ext cx="34607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128"/>
              </a:defRPr>
            </a:lvl1pPr>
            <a:lvl2pPr marL="742950" indent="-285750" eaLnBrk="0" hangingPunct="0">
              <a:defRPr sz="2400">
                <a:solidFill>
                  <a:schemeClr val="tx1"/>
                </a:solidFill>
                <a:latin typeface="Calibri" charset="0"/>
                <a:ea typeface="ＭＳ Ｐゴシック" charset="-128"/>
              </a:defRPr>
            </a:lvl2pPr>
            <a:lvl3pPr marL="1143000" indent="-228600" eaLnBrk="0" hangingPunct="0">
              <a:defRPr sz="2400">
                <a:solidFill>
                  <a:schemeClr val="tx1"/>
                </a:solidFill>
                <a:latin typeface="Calibri" charset="0"/>
                <a:ea typeface="ＭＳ Ｐゴシック" charset="-128"/>
              </a:defRPr>
            </a:lvl3pPr>
            <a:lvl4pPr marL="1600200" indent="-228600" eaLnBrk="0" hangingPunct="0">
              <a:defRPr sz="2400">
                <a:solidFill>
                  <a:schemeClr val="tx1"/>
                </a:solidFill>
                <a:latin typeface="Calibri" charset="0"/>
                <a:ea typeface="ＭＳ Ｐゴシック" charset="-128"/>
              </a:defRPr>
            </a:lvl4pPr>
            <a:lvl5pPr marL="2057400" indent="-228600" eaLnBrk="0" hangingPunct="0">
              <a:defRPr sz="2400">
                <a:solidFill>
                  <a:schemeClr val="tx1"/>
                </a:solidFill>
                <a:latin typeface="Calibri" charset="0"/>
                <a:ea typeface="ＭＳ Ｐゴシック" charset="-128"/>
              </a:defRPr>
            </a:lvl5pPr>
            <a:lvl6pPr marL="2514600" indent="-228600" defTabSz="4572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defTabSz="4572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defTabSz="4572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defTabSz="457200" eaLnBrk="0" fontAlgn="base" hangingPunct="0">
              <a:spcBef>
                <a:spcPct val="0"/>
              </a:spcBef>
              <a:spcAft>
                <a:spcPct val="0"/>
              </a:spcAft>
              <a:defRPr sz="2400">
                <a:solidFill>
                  <a:schemeClr val="tx1"/>
                </a:solidFill>
                <a:latin typeface="Calibri" charset="0"/>
                <a:ea typeface="ＭＳ Ｐゴシック" charset="-128"/>
              </a:defRPr>
            </a:lvl9pPr>
          </a:lstStyle>
          <a:p>
            <a:pPr algn="r" eaLnBrk="1" hangingPunct="1"/>
            <a:r>
              <a:rPr lang="en-US" altLang="en-US" sz="1400"/>
              <a:t>Rosen &amp; Pelli, submitted to </a:t>
            </a:r>
            <a:r>
              <a:rPr lang="en-US" altLang="en-US" sz="1400" i="1"/>
              <a:t>Journal of Vision</a:t>
            </a:r>
          </a:p>
        </p:txBody>
      </p:sp>
      <p:cxnSp>
        <p:nvCxnSpPr>
          <p:cNvPr id="8" name="Straight Connector 7"/>
          <p:cNvCxnSpPr/>
          <p:nvPr/>
        </p:nvCxnSpPr>
        <p:spPr>
          <a:xfrm flipV="1">
            <a:off x="0" y="1096963"/>
            <a:ext cx="6324600" cy="4762"/>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Rectangle 3"/>
          <p:cNvSpPr>
            <a:spLocks noChangeArrowheads="1"/>
          </p:cNvSpPr>
          <p:nvPr/>
        </p:nvSpPr>
        <p:spPr bwMode="auto">
          <a:xfrm>
            <a:off x="2286000" y="1741488"/>
            <a:ext cx="4572000" cy="323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128"/>
              </a:defRPr>
            </a:lvl1pPr>
            <a:lvl2pPr marL="742950" indent="-285750" eaLnBrk="0" hangingPunct="0">
              <a:defRPr sz="2400">
                <a:solidFill>
                  <a:schemeClr val="tx1"/>
                </a:solidFill>
                <a:latin typeface="Calibri" charset="0"/>
                <a:ea typeface="ＭＳ Ｐゴシック" charset="-128"/>
              </a:defRPr>
            </a:lvl2pPr>
            <a:lvl3pPr marL="1143000" indent="-228600" eaLnBrk="0" hangingPunct="0">
              <a:defRPr sz="2400">
                <a:solidFill>
                  <a:schemeClr val="tx1"/>
                </a:solidFill>
                <a:latin typeface="Calibri" charset="0"/>
                <a:ea typeface="ＭＳ Ｐゴシック" charset="-128"/>
              </a:defRPr>
            </a:lvl3pPr>
            <a:lvl4pPr marL="1600200" indent="-228600" eaLnBrk="0" hangingPunct="0">
              <a:defRPr sz="2400">
                <a:solidFill>
                  <a:schemeClr val="tx1"/>
                </a:solidFill>
                <a:latin typeface="Calibri" charset="0"/>
                <a:ea typeface="ＭＳ Ｐゴシック" charset="-128"/>
              </a:defRPr>
            </a:lvl4pPr>
            <a:lvl5pPr marL="2057400" indent="-228600" eaLnBrk="0" hangingPunct="0">
              <a:defRPr sz="2400">
                <a:solidFill>
                  <a:schemeClr val="tx1"/>
                </a:solidFill>
                <a:latin typeface="Calibri" charset="0"/>
                <a:ea typeface="ＭＳ Ｐゴシック" charset="-128"/>
              </a:defRPr>
            </a:lvl5pPr>
            <a:lvl6pPr marL="2514600" indent="-228600" defTabSz="4572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defTabSz="4572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defTabSz="4572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defTabSz="457200" eaLnBrk="0" fontAlgn="base" hangingPunct="0">
              <a:spcBef>
                <a:spcPct val="0"/>
              </a:spcBef>
              <a:spcAft>
                <a:spcPct val="0"/>
              </a:spcAft>
              <a:defRPr sz="2400">
                <a:solidFill>
                  <a:schemeClr val="tx1"/>
                </a:solidFill>
                <a:latin typeface="Calibri" charset="0"/>
                <a:ea typeface="ＭＳ Ｐゴシック" charset="-128"/>
              </a:defRPr>
            </a:lvl9pPr>
          </a:lstStyle>
          <a:p>
            <a:pPr eaLnBrk="1" hangingPunct="1"/>
            <a:r>
              <a:rPr lang="en-US" altLang="en-US"/>
              <a:t>Two conjectures</a:t>
            </a:r>
          </a:p>
          <a:p>
            <a:pPr eaLnBrk="1" hangingPunct="1"/>
            <a:endParaRPr lang="en-US" altLang="en-US" sz="1800" b="1"/>
          </a:p>
          <a:p>
            <a:pPr eaLnBrk="1" hangingPunct="1"/>
            <a:r>
              <a:rPr lang="en-US" altLang="en-US" sz="1800" b="1"/>
              <a:t>5. CONJECTURE: Crowding is grouping.</a:t>
            </a:r>
            <a:r>
              <a:rPr lang="en-US" altLang="en-US" sz="1800"/>
              <a:t> Crowding corresponds to the smallest available grouping at that retinal location. </a:t>
            </a:r>
          </a:p>
          <a:p>
            <a:pPr eaLnBrk="1" hangingPunct="1"/>
            <a:endParaRPr lang="en-US" altLang="en-US" sz="1800" b="1"/>
          </a:p>
          <a:p>
            <a:pPr eaLnBrk="1" hangingPunct="1"/>
            <a:r>
              <a:rPr lang="en-US" altLang="en-US" sz="1800" b="1"/>
              <a:t>6: CONJECTURE: Assume that we can summarize each extent of crowding, or grouping, by one number, which we will call its “radius”. </a:t>
            </a:r>
            <a:r>
              <a:rPr lang="en-US" altLang="en-US" sz="1800"/>
              <a:t>E.g. deg at the visual field or mm on V1.</a:t>
            </a:r>
          </a:p>
        </p:txBody>
      </p:sp>
      <p:sp>
        <p:nvSpPr>
          <p:cNvPr id="61442" name="Rectangle 4"/>
          <p:cNvSpPr>
            <a:spLocks noChangeArrowheads="1"/>
          </p:cNvSpPr>
          <p:nvPr/>
        </p:nvSpPr>
        <p:spPr bwMode="auto">
          <a:xfrm>
            <a:off x="0" y="6350"/>
            <a:ext cx="42529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charset="0"/>
                <a:ea typeface="ＭＳ Ｐゴシック" charset="-128"/>
              </a:defRPr>
            </a:lvl1pPr>
            <a:lvl2pPr marL="742950" indent="-285750" eaLnBrk="0" hangingPunct="0">
              <a:defRPr sz="2400">
                <a:solidFill>
                  <a:schemeClr val="tx1"/>
                </a:solidFill>
                <a:latin typeface="Calibri" charset="0"/>
                <a:ea typeface="ＭＳ Ｐゴシック" charset="-128"/>
              </a:defRPr>
            </a:lvl2pPr>
            <a:lvl3pPr marL="1143000" indent="-228600" eaLnBrk="0" hangingPunct="0">
              <a:defRPr sz="2400">
                <a:solidFill>
                  <a:schemeClr val="tx1"/>
                </a:solidFill>
                <a:latin typeface="Calibri" charset="0"/>
                <a:ea typeface="ＭＳ Ｐゴシック" charset="-128"/>
              </a:defRPr>
            </a:lvl3pPr>
            <a:lvl4pPr marL="1600200" indent="-228600" eaLnBrk="0" hangingPunct="0">
              <a:defRPr sz="2400">
                <a:solidFill>
                  <a:schemeClr val="tx1"/>
                </a:solidFill>
                <a:latin typeface="Calibri" charset="0"/>
                <a:ea typeface="ＭＳ Ｐゴシック" charset="-128"/>
              </a:defRPr>
            </a:lvl4pPr>
            <a:lvl5pPr marL="2057400" indent="-228600" eaLnBrk="0" hangingPunct="0">
              <a:defRPr sz="2400">
                <a:solidFill>
                  <a:schemeClr val="tx1"/>
                </a:solidFill>
                <a:latin typeface="Calibri" charset="0"/>
                <a:ea typeface="ＭＳ Ｐゴシック" charset="-128"/>
              </a:defRPr>
            </a:lvl5pPr>
            <a:lvl6pPr marL="2514600" indent="-228600" defTabSz="4572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defTabSz="4572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defTabSz="4572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defTabSz="457200" eaLnBrk="0" fontAlgn="base" hangingPunct="0">
              <a:spcBef>
                <a:spcPct val="0"/>
              </a:spcBef>
              <a:spcAft>
                <a:spcPct val="0"/>
              </a:spcAft>
              <a:defRPr sz="2400">
                <a:solidFill>
                  <a:schemeClr val="tx1"/>
                </a:solidFill>
                <a:latin typeface="Calibri" charset="0"/>
                <a:ea typeface="ＭＳ Ｐゴシック" charset="-128"/>
              </a:defRPr>
            </a:lvl9pPr>
          </a:lstStyle>
          <a:p>
            <a:pPr eaLnBrk="1" hangingPunct="1"/>
            <a:r>
              <a:rPr lang="en-US" altLang="en-US" i="1"/>
              <a:t>Eight principles and a prediction</a:t>
            </a:r>
          </a:p>
        </p:txBody>
      </p:sp>
      <p:sp>
        <p:nvSpPr>
          <p:cNvPr id="61443" name="TextBox 6"/>
          <p:cNvSpPr txBox="1">
            <a:spLocks noChangeArrowheads="1"/>
          </p:cNvSpPr>
          <p:nvPr/>
        </p:nvSpPr>
        <p:spPr bwMode="auto">
          <a:xfrm>
            <a:off x="5683250" y="6553200"/>
            <a:ext cx="34607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128"/>
              </a:defRPr>
            </a:lvl1pPr>
            <a:lvl2pPr marL="742950" indent="-285750" eaLnBrk="0" hangingPunct="0">
              <a:defRPr sz="2400">
                <a:solidFill>
                  <a:schemeClr val="tx1"/>
                </a:solidFill>
                <a:latin typeface="Calibri" charset="0"/>
                <a:ea typeface="ＭＳ Ｐゴシック" charset="-128"/>
              </a:defRPr>
            </a:lvl2pPr>
            <a:lvl3pPr marL="1143000" indent="-228600" eaLnBrk="0" hangingPunct="0">
              <a:defRPr sz="2400">
                <a:solidFill>
                  <a:schemeClr val="tx1"/>
                </a:solidFill>
                <a:latin typeface="Calibri" charset="0"/>
                <a:ea typeface="ＭＳ Ｐゴシック" charset="-128"/>
              </a:defRPr>
            </a:lvl3pPr>
            <a:lvl4pPr marL="1600200" indent="-228600" eaLnBrk="0" hangingPunct="0">
              <a:defRPr sz="2400">
                <a:solidFill>
                  <a:schemeClr val="tx1"/>
                </a:solidFill>
                <a:latin typeface="Calibri" charset="0"/>
                <a:ea typeface="ＭＳ Ｐゴシック" charset="-128"/>
              </a:defRPr>
            </a:lvl4pPr>
            <a:lvl5pPr marL="2057400" indent="-228600" eaLnBrk="0" hangingPunct="0">
              <a:defRPr sz="2400">
                <a:solidFill>
                  <a:schemeClr val="tx1"/>
                </a:solidFill>
                <a:latin typeface="Calibri" charset="0"/>
                <a:ea typeface="ＭＳ Ｐゴシック" charset="-128"/>
              </a:defRPr>
            </a:lvl5pPr>
            <a:lvl6pPr marL="2514600" indent="-228600" defTabSz="4572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defTabSz="4572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defTabSz="4572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defTabSz="457200" eaLnBrk="0" fontAlgn="base" hangingPunct="0">
              <a:spcBef>
                <a:spcPct val="0"/>
              </a:spcBef>
              <a:spcAft>
                <a:spcPct val="0"/>
              </a:spcAft>
              <a:defRPr sz="2400">
                <a:solidFill>
                  <a:schemeClr val="tx1"/>
                </a:solidFill>
                <a:latin typeface="Calibri" charset="0"/>
                <a:ea typeface="ＭＳ Ｐゴシック" charset="-128"/>
              </a:defRPr>
            </a:lvl9pPr>
          </a:lstStyle>
          <a:p>
            <a:pPr algn="r" eaLnBrk="1" hangingPunct="1"/>
            <a:r>
              <a:rPr lang="en-US" altLang="en-US" sz="1400"/>
              <a:t>Rosen &amp; Pelli, submitted to </a:t>
            </a:r>
            <a:r>
              <a:rPr lang="en-US" altLang="en-US" sz="1400" i="1"/>
              <a:t>Journal of Vision</a:t>
            </a:r>
          </a:p>
        </p:txBody>
      </p:sp>
      <p:cxnSp>
        <p:nvCxnSpPr>
          <p:cNvPr id="6" name="Straight Connector 5"/>
          <p:cNvCxnSpPr/>
          <p:nvPr/>
        </p:nvCxnSpPr>
        <p:spPr>
          <a:xfrm flipV="1">
            <a:off x="0" y="1096963"/>
            <a:ext cx="6324600" cy="4762"/>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Rectangle 2"/>
          <p:cNvSpPr>
            <a:spLocks noChangeArrowheads="1"/>
          </p:cNvSpPr>
          <p:nvPr/>
        </p:nvSpPr>
        <p:spPr bwMode="auto">
          <a:xfrm>
            <a:off x="2286000" y="1739900"/>
            <a:ext cx="4572000" cy="3508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128"/>
              </a:defRPr>
            </a:lvl1pPr>
            <a:lvl2pPr marL="742950" indent="-285750" eaLnBrk="0" hangingPunct="0">
              <a:defRPr sz="2400">
                <a:solidFill>
                  <a:schemeClr val="tx1"/>
                </a:solidFill>
                <a:latin typeface="Calibri" charset="0"/>
                <a:ea typeface="ＭＳ Ｐゴシック" charset="-128"/>
              </a:defRPr>
            </a:lvl2pPr>
            <a:lvl3pPr marL="1143000" indent="-228600" eaLnBrk="0" hangingPunct="0">
              <a:defRPr sz="2400">
                <a:solidFill>
                  <a:schemeClr val="tx1"/>
                </a:solidFill>
                <a:latin typeface="Calibri" charset="0"/>
                <a:ea typeface="ＭＳ Ｐゴシック" charset="-128"/>
              </a:defRPr>
            </a:lvl3pPr>
            <a:lvl4pPr marL="1600200" indent="-228600" eaLnBrk="0" hangingPunct="0">
              <a:defRPr sz="2400">
                <a:solidFill>
                  <a:schemeClr val="tx1"/>
                </a:solidFill>
                <a:latin typeface="Calibri" charset="0"/>
                <a:ea typeface="ＭＳ Ｐゴシック" charset="-128"/>
              </a:defRPr>
            </a:lvl4pPr>
            <a:lvl5pPr marL="2057400" indent="-228600" eaLnBrk="0" hangingPunct="0">
              <a:defRPr sz="2400">
                <a:solidFill>
                  <a:schemeClr val="tx1"/>
                </a:solidFill>
                <a:latin typeface="Calibri" charset="0"/>
                <a:ea typeface="ＭＳ Ｐゴシック" charset="-128"/>
              </a:defRPr>
            </a:lvl5pPr>
            <a:lvl6pPr marL="2514600" indent="-228600" defTabSz="4572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defTabSz="4572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defTabSz="4572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defTabSz="457200" eaLnBrk="0" fontAlgn="base" hangingPunct="0">
              <a:spcBef>
                <a:spcPct val="0"/>
              </a:spcBef>
              <a:spcAft>
                <a:spcPct val="0"/>
              </a:spcAft>
              <a:defRPr sz="2400">
                <a:solidFill>
                  <a:schemeClr val="tx1"/>
                </a:solidFill>
                <a:latin typeface="Calibri" charset="0"/>
                <a:ea typeface="ＭＳ Ｐゴシック" charset="-128"/>
              </a:defRPr>
            </a:lvl9pPr>
          </a:lstStyle>
          <a:p>
            <a:pPr eaLnBrk="1" hangingPunct="1"/>
            <a:r>
              <a:rPr lang="en-US" altLang="en-US"/>
              <a:t>Two deductions</a:t>
            </a:r>
          </a:p>
          <a:p>
            <a:pPr eaLnBrk="1" hangingPunct="1"/>
            <a:r>
              <a:rPr lang="en-US" altLang="en-US" sz="1800"/>
              <a:t> </a:t>
            </a:r>
          </a:p>
          <a:p>
            <a:pPr eaLnBrk="1" hangingPunct="1"/>
            <a:r>
              <a:rPr lang="en-US" altLang="en-US" sz="1800" b="1"/>
              <a:t>7. DEDUCTION: Grouping is like crowding at a more peripheral site.</a:t>
            </a:r>
            <a:r>
              <a:rPr lang="en-US" altLang="en-US" sz="1800"/>
              <a:t> Grouping (anywhere) of any given extent is like crowding at some greater eccentricity. </a:t>
            </a:r>
          </a:p>
          <a:p>
            <a:pPr eaLnBrk="1" hangingPunct="1"/>
            <a:r>
              <a:rPr lang="en-US" altLang="en-US" sz="1800"/>
              <a:t> </a:t>
            </a:r>
          </a:p>
          <a:p>
            <a:pPr eaLnBrk="1" hangingPunct="1"/>
            <a:r>
              <a:rPr lang="en-US" altLang="en-US" sz="1800" b="1"/>
              <a:t>8. DEDUCTION:  Ubiquitous bottleneck. </a:t>
            </a:r>
            <a:r>
              <a:rPr lang="en-US" altLang="en-US" sz="1800"/>
              <a:t>The bottleneck in Principle 1 is ubiquitous and applies to all grouping at every extent and location. </a:t>
            </a:r>
          </a:p>
          <a:p>
            <a:pPr eaLnBrk="1" hangingPunct="1"/>
            <a:r>
              <a:rPr lang="en-US" altLang="en-US" sz="1800"/>
              <a:t> </a:t>
            </a:r>
          </a:p>
        </p:txBody>
      </p:sp>
      <p:sp>
        <p:nvSpPr>
          <p:cNvPr id="62466" name="Rectangle 3"/>
          <p:cNvSpPr>
            <a:spLocks noChangeArrowheads="1"/>
          </p:cNvSpPr>
          <p:nvPr/>
        </p:nvSpPr>
        <p:spPr bwMode="auto">
          <a:xfrm>
            <a:off x="0" y="6350"/>
            <a:ext cx="42529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charset="0"/>
                <a:ea typeface="ＭＳ Ｐゴシック" charset="-128"/>
              </a:defRPr>
            </a:lvl1pPr>
            <a:lvl2pPr marL="742950" indent="-285750" eaLnBrk="0" hangingPunct="0">
              <a:defRPr sz="2400">
                <a:solidFill>
                  <a:schemeClr val="tx1"/>
                </a:solidFill>
                <a:latin typeface="Calibri" charset="0"/>
                <a:ea typeface="ＭＳ Ｐゴシック" charset="-128"/>
              </a:defRPr>
            </a:lvl2pPr>
            <a:lvl3pPr marL="1143000" indent="-228600" eaLnBrk="0" hangingPunct="0">
              <a:defRPr sz="2400">
                <a:solidFill>
                  <a:schemeClr val="tx1"/>
                </a:solidFill>
                <a:latin typeface="Calibri" charset="0"/>
                <a:ea typeface="ＭＳ Ｐゴシック" charset="-128"/>
              </a:defRPr>
            </a:lvl3pPr>
            <a:lvl4pPr marL="1600200" indent="-228600" eaLnBrk="0" hangingPunct="0">
              <a:defRPr sz="2400">
                <a:solidFill>
                  <a:schemeClr val="tx1"/>
                </a:solidFill>
                <a:latin typeface="Calibri" charset="0"/>
                <a:ea typeface="ＭＳ Ｐゴシック" charset="-128"/>
              </a:defRPr>
            </a:lvl4pPr>
            <a:lvl5pPr marL="2057400" indent="-228600" eaLnBrk="0" hangingPunct="0">
              <a:defRPr sz="2400">
                <a:solidFill>
                  <a:schemeClr val="tx1"/>
                </a:solidFill>
                <a:latin typeface="Calibri" charset="0"/>
                <a:ea typeface="ＭＳ Ｐゴシック" charset="-128"/>
              </a:defRPr>
            </a:lvl5pPr>
            <a:lvl6pPr marL="2514600" indent="-228600" defTabSz="4572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defTabSz="4572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defTabSz="4572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defTabSz="457200" eaLnBrk="0" fontAlgn="base" hangingPunct="0">
              <a:spcBef>
                <a:spcPct val="0"/>
              </a:spcBef>
              <a:spcAft>
                <a:spcPct val="0"/>
              </a:spcAft>
              <a:defRPr sz="2400">
                <a:solidFill>
                  <a:schemeClr val="tx1"/>
                </a:solidFill>
                <a:latin typeface="Calibri" charset="0"/>
                <a:ea typeface="ＭＳ Ｐゴシック" charset="-128"/>
              </a:defRPr>
            </a:lvl9pPr>
          </a:lstStyle>
          <a:p>
            <a:pPr eaLnBrk="1" hangingPunct="1"/>
            <a:r>
              <a:rPr lang="en-US" altLang="en-US" i="1"/>
              <a:t>Eight principles and a prediction</a:t>
            </a:r>
          </a:p>
        </p:txBody>
      </p:sp>
      <p:sp>
        <p:nvSpPr>
          <p:cNvPr id="62467" name="TextBox 5"/>
          <p:cNvSpPr txBox="1">
            <a:spLocks noChangeArrowheads="1"/>
          </p:cNvSpPr>
          <p:nvPr/>
        </p:nvSpPr>
        <p:spPr bwMode="auto">
          <a:xfrm>
            <a:off x="5683250" y="6553200"/>
            <a:ext cx="34607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128"/>
              </a:defRPr>
            </a:lvl1pPr>
            <a:lvl2pPr marL="742950" indent="-285750" eaLnBrk="0" hangingPunct="0">
              <a:defRPr sz="2400">
                <a:solidFill>
                  <a:schemeClr val="tx1"/>
                </a:solidFill>
                <a:latin typeface="Calibri" charset="0"/>
                <a:ea typeface="ＭＳ Ｐゴシック" charset="-128"/>
              </a:defRPr>
            </a:lvl2pPr>
            <a:lvl3pPr marL="1143000" indent="-228600" eaLnBrk="0" hangingPunct="0">
              <a:defRPr sz="2400">
                <a:solidFill>
                  <a:schemeClr val="tx1"/>
                </a:solidFill>
                <a:latin typeface="Calibri" charset="0"/>
                <a:ea typeface="ＭＳ Ｐゴシック" charset="-128"/>
              </a:defRPr>
            </a:lvl3pPr>
            <a:lvl4pPr marL="1600200" indent="-228600" eaLnBrk="0" hangingPunct="0">
              <a:defRPr sz="2400">
                <a:solidFill>
                  <a:schemeClr val="tx1"/>
                </a:solidFill>
                <a:latin typeface="Calibri" charset="0"/>
                <a:ea typeface="ＭＳ Ｐゴシック" charset="-128"/>
              </a:defRPr>
            </a:lvl4pPr>
            <a:lvl5pPr marL="2057400" indent="-228600" eaLnBrk="0" hangingPunct="0">
              <a:defRPr sz="2400">
                <a:solidFill>
                  <a:schemeClr val="tx1"/>
                </a:solidFill>
                <a:latin typeface="Calibri" charset="0"/>
                <a:ea typeface="ＭＳ Ｐゴシック" charset="-128"/>
              </a:defRPr>
            </a:lvl5pPr>
            <a:lvl6pPr marL="2514600" indent="-228600" defTabSz="4572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defTabSz="4572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defTabSz="4572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defTabSz="457200" eaLnBrk="0" fontAlgn="base" hangingPunct="0">
              <a:spcBef>
                <a:spcPct val="0"/>
              </a:spcBef>
              <a:spcAft>
                <a:spcPct val="0"/>
              </a:spcAft>
              <a:defRPr sz="2400">
                <a:solidFill>
                  <a:schemeClr val="tx1"/>
                </a:solidFill>
                <a:latin typeface="Calibri" charset="0"/>
                <a:ea typeface="ＭＳ Ｐゴシック" charset="-128"/>
              </a:defRPr>
            </a:lvl9pPr>
          </a:lstStyle>
          <a:p>
            <a:pPr algn="r" eaLnBrk="1" hangingPunct="1"/>
            <a:r>
              <a:rPr lang="en-US" altLang="en-US" sz="1400"/>
              <a:t>Rosen &amp; Pelli, submitted to </a:t>
            </a:r>
            <a:r>
              <a:rPr lang="en-US" altLang="en-US" sz="1400" i="1"/>
              <a:t>Journal of Vision</a:t>
            </a:r>
          </a:p>
        </p:txBody>
      </p:sp>
      <p:cxnSp>
        <p:nvCxnSpPr>
          <p:cNvPr id="7" name="Straight Connector 6"/>
          <p:cNvCxnSpPr/>
          <p:nvPr/>
        </p:nvCxnSpPr>
        <p:spPr>
          <a:xfrm flipV="1">
            <a:off x="0" y="1096963"/>
            <a:ext cx="6324600" cy="4762"/>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Rectangle 1"/>
          <p:cNvSpPr>
            <a:spLocks noChangeArrowheads="1"/>
          </p:cNvSpPr>
          <p:nvPr/>
        </p:nvSpPr>
        <p:spPr bwMode="auto">
          <a:xfrm>
            <a:off x="2286000" y="1731963"/>
            <a:ext cx="4572000" cy="129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128"/>
              </a:defRPr>
            </a:lvl1pPr>
            <a:lvl2pPr marL="742950" indent="-285750" eaLnBrk="0" hangingPunct="0">
              <a:defRPr sz="2400">
                <a:solidFill>
                  <a:schemeClr val="tx1"/>
                </a:solidFill>
                <a:latin typeface="Calibri" charset="0"/>
                <a:ea typeface="ＭＳ Ｐゴシック" charset="-128"/>
              </a:defRPr>
            </a:lvl2pPr>
            <a:lvl3pPr marL="1143000" indent="-228600" eaLnBrk="0" hangingPunct="0">
              <a:defRPr sz="2400">
                <a:solidFill>
                  <a:schemeClr val="tx1"/>
                </a:solidFill>
                <a:latin typeface="Calibri" charset="0"/>
                <a:ea typeface="ＭＳ Ｐゴシック" charset="-128"/>
              </a:defRPr>
            </a:lvl3pPr>
            <a:lvl4pPr marL="1600200" indent="-228600" eaLnBrk="0" hangingPunct="0">
              <a:defRPr sz="2400">
                <a:solidFill>
                  <a:schemeClr val="tx1"/>
                </a:solidFill>
                <a:latin typeface="Calibri" charset="0"/>
                <a:ea typeface="ＭＳ Ｐゴシック" charset="-128"/>
              </a:defRPr>
            </a:lvl4pPr>
            <a:lvl5pPr marL="2057400" indent="-228600" eaLnBrk="0" hangingPunct="0">
              <a:defRPr sz="2400">
                <a:solidFill>
                  <a:schemeClr val="tx1"/>
                </a:solidFill>
                <a:latin typeface="Calibri" charset="0"/>
                <a:ea typeface="ＭＳ Ｐゴシック" charset="-128"/>
              </a:defRPr>
            </a:lvl5pPr>
            <a:lvl6pPr marL="2514600" indent="-228600" defTabSz="4572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defTabSz="4572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defTabSz="4572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defTabSz="457200" eaLnBrk="0" fontAlgn="base" hangingPunct="0">
              <a:spcBef>
                <a:spcPct val="0"/>
              </a:spcBef>
              <a:spcAft>
                <a:spcPct val="0"/>
              </a:spcAft>
              <a:defRPr sz="2400">
                <a:solidFill>
                  <a:schemeClr val="tx1"/>
                </a:solidFill>
                <a:latin typeface="Calibri" charset="0"/>
                <a:ea typeface="ＭＳ Ｐゴシック" charset="-128"/>
              </a:defRPr>
            </a:lvl9pPr>
          </a:lstStyle>
          <a:p>
            <a:pPr eaLnBrk="1" hangingPunct="1"/>
            <a:r>
              <a:rPr lang="en-US" altLang="en-US" dirty="0"/>
              <a:t>The prediction</a:t>
            </a:r>
          </a:p>
          <a:p>
            <a:pPr eaLnBrk="1" hangingPunct="1"/>
            <a:endParaRPr lang="en-US" altLang="en-US" sz="1800" b="1" dirty="0"/>
          </a:p>
          <a:p>
            <a:pPr eaLnBrk="1" hangingPunct="1"/>
            <a:r>
              <a:rPr lang="en-US" altLang="en-US" sz="1800" b="1" dirty="0"/>
              <a:t>9. PREDICTION:</a:t>
            </a:r>
            <a:r>
              <a:rPr lang="en-US" altLang="en-US" sz="1800" dirty="0"/>
              <a:t> Accuracy of identification of a simple target </a:t>
            </a:r>
            <a:r>
              <a:rPr lang="en-US" altLang="en-US" sz="1800" dirty="0" smtClean="0"/>
              <a:t>is independent of eccentricity. </a:t>
            </a:r>
            <a:endParaRPr lang="en-US" altLang="en-US" sz="1800" dirty="0"/>
          </a:p>
        </p:txBody>
      </p:sp>
      <p:sp>
        <p:nvSpPr>
          <p:cNvPr id="63490" name="Rectangle 2"/>
          <p:cNvSpPr>
            <a:spLocks noChangeArrowheads="1"/>
          </p:cNvSpPr>
          <p:nvPr/>
        </p:nvSpPr>
        <p:spPr bwMode="auto">
          <a:xfrm>
            <a:off x="0" y="6350"/>
            <a:ext cx="42529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charset="0"/>
                <a:ea typeface="ＭＳ Ｐゴシック" charset="-128"/>
              </a:defRPr>
            </a:lvl1pPr>
            <a:lvl2pPr marL="742950" indent="-285750" eaLnBrk="0" hangingPunct="0">
              <a:defRPr sz="2400">
                <a:solidFill>
                  <a:schemeClr val="tx1"/>
                </a:solidFill>
                <a:latin typeface="Calibri" charset="0"/>
                <a:ea typeface="ＭＳ Ｐゴシック" charset="-128"/>
              </a:defRPr>
            </a:lvl2pPr>
            <a:lvl3pPr marL="1143000" indent="-228600" eaLnBrk="0" hangingPunct="0">
              <a:defRPr sz="2400">
                <a:solidFill>
                  <a:schemeClr val="tx1"/>
                </a:solidFill>
                <a:latin typeface="Calibri" charset="0"/>
                <a:ea typeface="ＭＳ Ｐゴシック" charset="-128"/>
              </a:defRPr>
            </a:lvl3pPr>
            <a:lvl4pPr marL="1600200" indent="-228600" eaLnBrk="0" hangingPunct="0">
              <a:defRPr sz="2400">
                <a:solidFill>
                  <a:schemeClr val="tx1"/>
                </a:solidFill>
                <a:latin typeface="Calibri" charset="0"/>
                <a:ea typeface="ＭＳ Ｐゴシック" charset="-128"/>
              </a:defRPr>
            </a:lvl4pPr>
            <a:lvl5pPr marL="2057400" indent="-228600" eaLnBrk="0" hangingPunct="0">
              <a:defRPr sz="2400">
                <a:solidFill>
                  <a:schemeClr val="tx1"/>
                </a:solidFill>
                <a:latin typeface="Calibri" charset="0"/>
                <a:ea typeface="ＭＳ Ｐゴシック" charset="-128"/>
              </a:defRPr>
            </a:lvl5pPr>
            <a:lvl6pPr marL="2514600" indent="-228600" defTabSz="4572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defTabSz="4572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defTabSz="4572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defTabSz="457200" eaLnBrk="0" fontAlgn="base" hangingPunct="0">
              <a:spcBef>
                <a:spcPct val="0"/>
              </a:spcBef>
              <a:spcAft>
                <a:spcPct val="0"/>
              </a:spcAft>
              <a:defRPr sz="2400">
                <a:solidFill>
                  <a:schemeClr val="tx1"/>
                </a:solidFill>
                <a:latin typeface="Calibri" charset="0"/>
                <a:ea typeface="ＭＳ Ｐゴシック" charset="-128"/>
              </a:defRPr>
            </a:lvl9pPr>
          </a:lstStyle>
          <a:p>
            <a:pPr eaLnBrk="1" hangingPunct="1"/>
            <a:r>
              <a:rPr lang="en-US" altLang="en-US" i="1"/>
              <a:t>Eight principles and a prediction</a:t>
            </a:r>
          </a:p>
        </p:txBody>
      </p:sp>
      <p:sp>
        <p:nvSpPr>
          <p:cNvPr id="63491" name="TextBox 4"/>
          <p:cNvSpPr txBox="1">
            <a:spLocks noChangeArrowheads="1"/>
          </p:cNvSpPr>
          <p:nvPr/>
        </p:nvSpPr>
        <p:spPr bwMode="auto">
          <a:xfrm>
            <a:off x="5683250" y="6553200"/>
            <a:ext cx="34607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128"/>
              </a:defRPr>
            </a:lvl1pPr>
            <a:lvl2pPr marL="742950" indent="-285750" eaLnBrk="0" hangingPunct="0">
              <a:defRPr sz="2400">
                <a:solidFill>
                  <a:schemeClr val="tx1"/>
                </a:solidFill>
                <a:latin typeface="Calibri" charset="0"/>
                <a:ea typeface="ＭＳ Ｐゴシック" charset="-128"/>
              </a:defRPr>
            </a:lvl2pPr>
            <a:lvl3pPr marL="1143000" indent="-228600" eaLnBrk="0" hangingPunct="0">
              <a:defRPr sz="2400">
                <a:solidFill>
                  <a:schemeClr val="tx1"/>
                </a:solidFill>
                <a:latin typeface="Calibri" charset="0"/>
                <a:ea typeface="ＭＳ Ｐゴシック" charset="-128"/>
              </a:defRPr>
            </a:lvl3pPr>
            <a:lvl4pPr marL="1600200" indent="-228600" eaLnBrk="0" hangingPunct="0">
              <a:defRPr sz="2400">
                <a:solidFill>
                  <a:schemeClr val="tx1"/>
                </a:solidFill>
                <a:latin typeface="Calibri" charset="0"/>
                <a:ea typeface="ＭＳ Ｐゴシック" charset="-128"/>
              </a:defRPr>
            </a:lvl4pPr>
            <a:lvl5pPr marL="2057400" indent="-228600" eaLnBrk="0" hangingPunct="0">
              <a:defRPr sz="2400">
                <a:solidFill>
                  <a:schemeClr val="tx1"/>
                </a:solidFill>
                <a:latin typeface="Calibri" charset="0"/>
                <a:ea typeface="ＭＳ Ｐゴシック" charset="-128"/>
              </a:defRPr>
            </a:lvl5pPr>
            <a:lvl6pPr marL="2514600" indent="-228600" defTabSz="4572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defTabSz="4572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defTabSz="4572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defTabSz="457200" eaLnBrk="0" fontAlgn="base" hangingPunct="0">
              <a:spcBef>
                <a:spcPct val="0"/>
              </a:spcBef>
              <a:spcAft>
                <a:spcPct val="0"/>
              </a:spcAft>
              <a:defRPr sz="2400">
                <a:solidFill>
                  <a:schemeClr val="tx1"/>
                </a:solidFill>
                <a:latin typeface="Calibri" charset="0"/>
                <a:ea typeface="ＭＳ Ｐゴシック" charset="-128"/>
              </a:defRPr>
            </a:lvl9pPr>
          </a:lstStyle>
          <a:p>
            <a:pPr algn="r" eaLnBrk="1" hangingPunct="1"/>
            <a:r>
              <a:rPr lang="en-US" altLang="en-US" sz="1400"/>
              <a:t>Rosen &amp; Pelli, submitted to </a:t>
            </a:r>
            <a:r>
              <a:rPr lang="en-US" altLang="en-US" sz="1400" i="1"/>
              <a:t>Journal of Vision</a:t>
            </a:r>
          </a:p>
        </p:txBody>
      </p:sp>
      <p:cxnSp>
        <p:nvCxnSpPr>
          <p:cNvPr id="6" name="Straight Connector 5"/>
          <p:cNvCxnSpPr/>
          <p:nvPr/>
        </p:nvCxnSpPr>
        <p:spPr>
          <a:xfrm flipV="1">
            <a:off x="0" y="1096963"/>
            <a:ext cx="6324600" cy="4762"/>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14.png"/>
          <p:cNvPicPr/>
          <p:nvPr/>
        </p:nvPicPr>
        <p:blipFill>
          <a:blip r:embed="rId2"/>
          <a:srcRect/>
          <a:stretch>
            <a:fillRect/>
          </a:stretch>
        </p:blipFill>
        <p:spPr>
          <a:xfrm>
            <a:off x="-1" y="0"/>
            <a:ext cx="9516533" cy="6704830"/>
          </a:xfrm>
          <a:prstGeom prst="rect">
            <a:avLst/>
          </a:prstGeom>
          <a:ln/>
        </p:spPr>
      </p:pic>
      <p:sp>
        <p:nvSpPr>
          <p:cNvPr id="6" name="TextBox 5"/>
          <p:cNvSpPr txBox="1"/>
          <p:nvPr/>
        </p:nvSpPr>
        <p:spPr>
          <a:xfrm>
            <a:off x="8762940" y="3378200"/>
            <a:ext cx="400110" cy="3479800"/>
          </a:xfrm>
          <a:prstGeom prst="rect">
            <a:avLst/>
          </a:prstGeom>
          <a:noFill/>
        </p:spPr>
        <p:txBody>
          <a:bodyPr vert="vert270">
            <a:spAutoFit/>
          </a:bodyPr>
          <a:lstStyle/>
          <a:p>
            <a:pPr>
              <a:defRPr/>
            </a:pPr>
            <a:r>
              <a:rPr lang="en-US" sz="1400" dirty="0">
                <a:ea typeface="ＭＳ Ｐゴシック" charset="0"/>
                <a:cs typeface="ＭＳ Ｐゴシック" charset="0"/>
              </a:rPr>
              <a:t>Rosen &amp; Pelli, submitted to </a:t>
            </a:r>
            <a:r>
              <a:rPr lang="en-US" sz="1400" i="1" dirty="0">
                <a:ea typeface="ＭＳ Ｐゴシック" charset="0"/>
                <a:cs typeface="ＭＳ Ｐゴシック" charset="0"/>
              </a:rPr>
              <a:t>Journal of Vision</a:t>
            </a:r>
          </a:p>
        </p:txBody>
      </p:sp>
    </p:spTree>
    <p:extLst>
      <p:ext uri="{BB962C8B-B14F-4D97-AF65-F5344CB8AC3E}">
        <p14:creationId xmlns:p14="http://schemas.microsoft.com/office/powerpoint/2010/main" val="1903466845"/>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Rectangle 1"/>
          <p:cNvSpPr>
            <a:spLocks/>
          </p:cNvSpPr>
          <p:nvPr/>
        </p:nvSpPr>
        <p:spPr bwMode="auto">
          <a:xfrm>
            <a:off x="38100" y="-88900"/>
            <a:ext cx="9055100" cy="629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lIns="0" tIns="0" rIns="0" bIns="0"/>
          <a:lstStyle>
            <a:lvl1pPr eaLnBrk="0" hangingPunct="0">
              <a:tabLst>
                <a:tab pos="0" algn="l"/>
                <a:tab pos="914400" algn="l"/>
                <a:tab pos="1828800" algn="l"/>
                <a:tab pos="2743200" algn="l"/>
                <a:tab pos="3657600" algn="l"/>
                <a:tab pos="4572000" algn="l"/>
                <a:tab pos="5486400" algn="l"/>
                <a:tab pos="6400800" algn="l"/>
                <a:tab pos="7315200" algn="l"/>
                <a:tab pos="8229600" algn="l"/>
                <a:tab pos="9074150" algn="l"/>
              </a:tabLst>
              <a:defRPr sz="2400">
                <a:solidFill>
                  <a:schemeClr val="tx1"/>
                </a:solidFill>
                <a:latin typeface="Calibri" charset="0"/>
                <a:ea typeface="ＭＳ Ｐゴシック"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074150" algn="l"/>
              </a:tabLst>
              <a:defRPr sz="2400">
                <a:solidFill>
                  <a:schemeClr val="tx1"/>
                </a:solidFill>
                <a:latin typeface="Calibri" charset="0"/>
                <a:ea typeface="ＭＳ Ｐゴシック"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074150" algn="l"/>
              </a:tabLst>
              <a:defRPr sz="2400">
                <a:solidFill>
                  <a:schemeClr val="tx1"/>
                </a:solidFill>
                <a:latin typeface="Calibri" charset="0"/>
                <a:ea typeface="ＭＳ Ｐゴシック"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074150" algn="l"/>
              </a:tabLst>
              <a:defRPr sz="2400">
                <a:solidFill>
                  <a:schemeClr val="tx1"/>
                </a:solidFill>
                <a:latin typeface="Calibri" charset="0"/>
                <a:ea typeface="ＭＳ Ｐゴシック"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074150" algn="l"/>
              </a:tabLst>
              <a:defRPr sz="2400">
                <a:solidFill>
                  <a:schemeClr val="tx1"/>
                </a:solidFill>
                <a:latin typeface="Calibri" charset="0"/>
                <a:ea typeface="ＭＳ Ｐゴシック" charset="-128"/>
              </a:defRPr>
            </a:lvl5pPr>
            <a:lvl6pPr marL="25146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074150" algn="l"/>
              </a:tabLst>
              <a:defRPr sz="2400">
                <a:solidFill>
                  <a:schemeClr val="tx1"/>
                </a:solidFill>
                <a:latin typeface="Calibri" charset="0"/>
                <a:ea typeface="ＭＳ Ｐゴシック" charset="-128"/>
              </a:defRPr>
            </a:lvl6pPr>
            <a:lvl7pPr marL="29718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074150" algn="l"/>
              </a:tabLst>
              <a:defRPr sz="2400">
                <a:solidFill>
                  <a:schemeClr val="tx1"/>
                </a:solidFill>
                <a:latin typeface="Calibri" charset="0"/>
                <a:ea typeface="ＭＳ Ｐゴシック" charset="-128"/>
              </a:defRPr>
            </a:lvl7pPr>
            <a:lvl8pPr marL="34290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074150" algn="l"/>
              </a:tabLst>
              <a:defRPr sz="2400">
                <a:solidFill>
                  <a:schemeClr val="tx1"/>
                </a:solidFill>
                <a:latin typeface="Calibri" charset="0"/>
                <a:ea typeface="ＭＳ Ｐゴシック" charset="-128"/>
              </a:defRPr>
            </a:lvl8pPr>
            <a:lvl9pPr marL="38862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074150" algn="l"/>
              </a:tabLst>
              <a:defRPr sz="2400">
                <a:solidFill>
                  <a:schemeClr val="tx1"/>
                </a:solidFill>
                <a:latin typeface="Calibri" charset="0"/>
                <a:ea typeface="ＭＳ Ｐゴシック" charset="-128"/>
              </a:defRPr>
            </a:lvl9pPr>
          </a:lstStyle>
          <a:p>
            <a:pPr eaLnBrk="1" hangingPunct="1">
              <a:lnSpc>
                <a:spcPct val="113000"/>
              </a:lnSpc>
            </a:pPr>
            <a:r>
              <a:rPr lang="en-US" altLang="en-US" sz="8800">
                <a:latin typeface="AGaramond" charset="0"/>
                <a:sym typeface="AGaramond" charset="0"/>
              </a:rPr>
              <a:t>A PYRAMID</a:t>
            </a:r>
          </a:p>
          <a:p>
            <a:pPr eaLnBrk="1" hangingPunct="1">
              <a:lnSpc>
                <a:spcPct val="113000"/>
              </a:lnSpc>
            </a:pPr>
            <a:endParaRPr lang="en-US" altLang="en-US" sz="8800">
              <a:latin typeface="AGaramond" charset="0"/>
              <a:sym typeface="AGaramond" charset="0"/>
            </a:endParaRPr>
          </a:p>
        </p:txBody>
      </p:sp>
    </p:spTree>
  </p:cSld>
  <p:clrMapOvr>
    <a:masterClrMapping/>
  </p:clrMapOvr>
  <p:transition spd="slow"/>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09" name="Picture 1" descr="4-level stepped pyramids by 1.pdf"/>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831850"/>
            <a:ext cx="9007475" cy="354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8610" name="TextBox 2"/>
          <p:cNvSpPr txBox="1">
            <a:spLocks noChangeArrowheads="1"/>
          </p:cNvSpPr>
          <p:nvPr/>
        </p:nvSpPr>
        <p:spPr bwMode="auto">
          <a:xfrm>
            <a:off x="4508500" y="6597650"/>
            <a:ext cx="46545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128"/>
              </a:defRPr>
            </a:lvl1pPr>
            <a:lvl2pPr marL="742950" indent="-285750" eaLnBrk="0" hangingPunct="0">
              <a:defRPr sz="2400">
                <a:solidFill>
                  <a:schemeClr val="tx1"/>
                </a:solidFill>
                <a:latin typeface="Calibri" charset="0"/>
                <a:ea typeface="ＭＳ Ｐゴシック" charset="-128"/>
              </a:defRPr>
            </a:lvl2pPr>
            <a:lvl3pPr marL="1143000" indent="-228600" eaLnBrk="0" hangingPunct="0">
              <a:defRPr sz="2400">
                <a:solidFill>
                  <a:schemeClr val="tx1"/>
                </a:solidFill>
                <a:latin typeface="Calibri" charset="0"/>
                <a:ea typeface="ＭＳ Ｐゴシック" charset="-128"/>
              </a:defRPr>
            </a:lvl3pPr>
            <a:lvl4pPr marL="1600200" indent="-228600" eaLnBrk="0" hangingPunct="0">
              <a:defRPr sz="2400">
                <a:solidFill>
                  <a:schemeClr val="tx1"/>
                </a:solidFill>
                <a:latin typeface="Calibri" charset="0"/>
                <a:ea typeface="ＭＳ Ｐゴシック" charset="-128"/>
              </a:defRPr>
            </a:lvl4pPr>
            <a:lvl5pPr marL="2057400" indent="-228600" eaLnBrk="0" hangingPunct="0">
              <a:defRPr sz="2400">
                <a:solidFill>
                  <a:schemeClr val="tx1"/>
                </a:solidFill>
                <a:latin typeface="Calibri" charset="0"/>
                <a:ea typeface="ＭＳ Ｐゴシック" charset="-128"/>
              </a:defRPr>
            </a:lvl5pPr>
            <a:lvl6pPr marL="2514600" indent="-228600" defTabSz="4572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defTabSz="4572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defTabSz="4572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defTabSz="457200" eaLnBrk="0" fontAlgn="base" hangingPunct="0">
              <a:spcBef>
                <a:spcPct val="0"/>
              </a:spcBef>
              <a:spcAft>
                <a:spcPct val="0"/>
              </a:spcAft>
              <a:defRPr sz="2400">
                <a:solidFill>
                  <a:schemeClr val="tx1"/>
                </a:solidFill>
                <a:latin typeface="Calibri" charset="0"/>
                <a:ea typeface="ＭＳ Ｐゴシック" charset="-128"/>
              </a:defRPr>
            </a:lvl9pPr>
          </a:lstStyle>
          <a:p>
            <a:pPr algn="r" eaLnBrk="1" hangingPunct="1"/>
            <a:r>
              <a:rPr lang="en-US" altLang="en-US" sz="1400"/>
              <a:t>Rosen &amp; Pelli, submitted to </a:t>
            </a:r>
            <a:r>
              <a:rPr lang="en-US" altLang="en-US" sz="1400" i="1"/>
              <a:t>Journal of Vision</a:t>
            </a:r>
          </a:p>
        </p:txBody>
      </p:sp>
      <p:sp>
        <p:nvSpPr>
          <p:cNvPr id="68611" name="TextBox 3"/>
          <p:cNvSpPr txBox="1">
            <a:spLocks noChangeArrowheads="1"/>
          </p:cNvSpPr>
          <p:nvPr/>
        </p:nvSpPr>
        <p:spPr bwMode="auto">
          <a:xfrm>
            <a:off x="2443163" y="38100"/>
            <a:ext cx="42576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charset="0"/>
                <a:ea typeface="ＭＳ Ｐゴシック" charset="-128"/>
              </a:defRPr>
            </a:lvl1pPr>
            <a:lvl2pPr marL="742950" indent="-285750" eaLnBrk="0" hangingPunct="0">
              <a:defRPr sz="2400">
                <a:solidFill>
                  <a:schemeClr val="tx1"/>
                </a:solidFill>
                <a:latin typeface="Calibri" charset="0"/>
                <a:ea typeface="ＭＳ Ｐゴシック" charset="-128"/>
              </a:defRPr>
            </a:lvl2pPr>
            <a:lvl3pPr marL="1143000" indent="-228600" eaLnBrk="0" hangingPunct="0">
              <a:defRPr sz="2400">
                <a:solidFill>
                  <a:schemeClr val="tx1"/>
                </a:solidFill>
                <a:latin typeface="Calibri" charset="0"/>
                <a:ea typeface="ＭＳ Ｐゴシック" charset="-128"/>
              </a:defRPr>
            </a:lvl3pPr>
            <a:lvl4pPr marL="1600200" indent="-228600" eaLnBrk="0" hangingPunct="0">
              <a:defRPr sz="2400">
                <a:solidFill>
                  <a:schemeClr val="tx1"/>
                </a:solidFill>
                <a:latin typeface="Calibri" charset="0"/>
                <a:ea typeface="ＭＳ Ｐゴシック" charset="-128"/>
              </a:defRPr>
            </a:lvl4pPr>
            <a:lvl5pPr marL="2057400" indent="-228600" eaLnBrk="0" hangingPunct="0">
              <a:defRPr sz="2400">
                <a:solidFill>
                  <a:schemeClr val="tx1"/>
                </a:solidFill>
                <a:latin typeface="Calibri" charset="0"/>
                <a:ea typeface="ＭＳ Ｐゴシック" charset="-128"/>
              </a:defRPr>
            </a:lvl5pPr>
            <a:lvl6pPr marL="2514600" indent="-228600" defTabSz="4572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defTabSz="4572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defTabSz="4572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defTabSz="457200" eaLnBrk="0" fontAlgn="base" hangingPunct="0">
              <a:spcBef>
                <a:spcPct val="0"/>
              </a:spcBef>
              <a:spcAft>
                <a:spcPct val="0"/>
              </a:spcAft>
              <a:defRPr sz="2400">
                <a:solidFill>
                  <a:schemeClr val="tx1"/>
                </a:solidFill>
                <a:latin typeface="Calibri" charset="0"/>
                <a:ea typeface="ＭＳ Ｐゴシック" charset="-128"/>
              </a:defRPr>
            </a:lvl9pPr>
          </a:lstStyle>
          <a:p>
            <a:pPr eaLnBrk="1" hangingPunct="1"/>
            <a:r>
              <a:rPr lang="en-US" altLang="en-US"/>
              <a:t>The pyramid of recognition units</a:t>
            </a: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Rectangle 1"/>
          <p:cNvSpPr>
            <a:spLocks/>
          </p:cNvSpPr>
          <p:nvPr/>
        </p:nvSpPr>
        <p:spPr bwMode="auto">
          <a:xfrm>
            <a:off x="38100" y="-88900"/>
            <a:ext cx="9055100" cy="629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lIns="0" tIns="0" rIns="0" bIns="0"/>
          <a:lstStyle>
            <a:lvl1pPr eaLnBrk="0" hangingPunct="0">
              <a:tabLst>
                <a:tab pos="0" algn="l"/>
                <a:tab pos="914400" algn="l"/>
                <a:tab pos="1828800" algn="l"/>
                <a:tab pos="2743200" algn="l"/>
                <a:tab pos="3657600" algn="l"/>
                <a:tab pos="4572000" algn="l"/>
                <a:tab pos="5486400" algn="l"/>
                <a:tab pos="6400800" algn="l"/>
                <a:tab pos="7315200" algn="l"/>
                <a:tab pos="8229600" algn="l"/>
                <a:tab pos="9074150" algn="l"/>
              </a:tabLst>
              <a:defRPr sz="2400">
                <a:solidFill>
                  <a:schemeClr val="tx1"/>
                </a:solidFill>
                <a:latin typeface="Calibri" charset="0"/>
                <a:ea typeface="ＭＳ Ｐゴシック"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074150" algn="l"/>
              </a:tabLst>
              <a:defRPr sz="2400">
                <a:solidFill>
                  <a:schemeClr val="tx1"/>
                </a:solidFill>
                <a:latin typeface="Calibri" charset="0"/>
                <a:ea typeface="ＭＳ Ｐゴシック"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074150" algn="l"/>
              </a:tabLst>
              <a:defRPr sz="2400">
                <a:solidFill>
                  <a:schemeClr val="tx1"/>
                </a:solidFill>
                <a:latin typeface="Calibri" charset="0"/>
                <a:ea typeface="ＭＳ Ｐゴシック"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074150" algn="l"/>
              </a:tabLst>
              <a:defRPr sz="2400">
                <a:solidFill>
                  <a:schemeClr val="tx1"/>
                </a:solidFill>
                <a:latin typeface="Calibri" charset="0"/>
                <a:ea typeface="ＭＳ Ｐゴシック"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074150" algn="l"/>
              </a:tabLst>
              <a:defRPr sz="2400">
                <a:solidFill>
                  <a:schemeClr val="tx1"/>
                </a:solidFill>
                <a:latin typeface="Calibri" charset="0"/>
                <a:ea typeface="ＭＳ Ｐゴシック" charset="-128"/>
              </a:defRPr>
            </a:lvl5pPr>
            <a:lvl6pPr marL="25146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074150" algn="l"/>
              </a:tabLst>
              <a:defRPr sz="2400">
                <a:solidFill>
                  <a:schemeClr val="tx1"/>
                </a:solidFill>
                <a:latin typeface="Calibri" charset="0"/>
                <a:ea typeface="ＭＳ Ｐゴシック" charset="-128"/>
              </a:defRPr>
            </a:lvl6pPr>
            <a:lvl7pPr marL="29718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074150" algn="l"/>
              </a:tabLst>
              <a:defRPr sz="2400">
                <a:solidFill>
                  <a:schemeClr val="tx1"/>
                </a:solidFill>
                <a:latin typeface="Calibri" charset="0"/>
                <a:ea typeface="ＭＳ Ｐゴシック" charset="-128"/>
              </a:defRPr>
            </a:lvl7pPr>
            <a:lvl8pPr marL="34290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074150" algn="l"/>
              </a:tabLst>
              <a:defRPr sz="2400">
                <a:solidFill>
                  <a:schemeClr val="tx1"/>
                </a:solidFill>
                <a:latin typeface="Calibri" charset="0"/>
                <a:ea typeface="ＭＳ Ｐゴシック" charset="-128"/>
              </a:defRPr>
            </a:lvl8pPr>
            <a:lvl9pPr marL="38862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074150" algn="l"/>
              </a:tabLst>
              <a:defRPr sz="2400">
                <a:solidFill>
                  <a:schemeClr val="tx1"/>
                </a:solidFill>
                <a:latin typeface="Calibri" charset="0"/>
                <a:ea typeface="ＭＳ Ｐゴシック" charset="-128"/>
              </a:defRPr>
            </a:lvl9pPr>
          </a:lstStyle>
          <a:p>
            <a:pPr eaLnBrk="1" hangingPunct="1">
              <a:lnSpc>
                <a:spcPct val="113000"/>
              </a:lnSpc>
            </a:pPr>
            <a:r>
              <a:rPr lang="en-US" altLang="en-US" sz="8800">
                <a:latin typeface="AGaramond" charset="0"/>
                <a:sym typeface="AGaramond" charset="0"/>
              </a:rPr>
              <a:t>BUILDING A RECOGNITION UNIT</a:t>
            </a:r>
          </a:p>
          <a:p>
            <a:pPr eaLnBrk="1" hangingPunct="1">
              <a:lnSpc>
                <a:spcPct val="113000"/>
              </a:lnSpc>
            </a:pPr>
            <a:endParaRPr lang="en-US" altLang="en-US" sz="8800">
              <a:latin typeface="AGaramond" charset="0"/>
              <a:sym typeface="AGaramond" charset="0"/>
            </a:endParaRPr>
          </a:p>
        </p:txBody>
      </p:sp>
    </p:spTree>
  </p:cSld>
  <p:clrMapOvr>
    <a:masterClrMapping/>
  </p:clrMapOvr>
  <p:transition spd="slow"/>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TextBox 3"/>
          <p:cNvSpPr txBox="1">
            <a:spLocks noChangeArrowheads="1"/>
          </p:cNvSpPr>
          <p:nvPr/>
        </p:nvSpPr>
        <p:spPr bwMode="auto">
          <a:xfrm>
            <a:off x="0" y="-4763"/>
            <a:ext cx="9144000"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128"/>
              </a:defRPr>
            </a:lvl1pPr>
            <a:lvl2pPr marL="742950" indent="-285750" eaLnBrk="0" hangingPunct="0">
              <a:defRPr sz="2400">
                <a:solidFill>
                  <a:schemeClr val="tx1"/>
                </a:solidFill>
                <a:latin typeface="Calibri" charset="0"/>
                <a:ea typeface="ＭＳ Ｐゴシック" charset="-128"/>
              </a:defRPr>
            </a:lvl2pPr>
            <a:lvl3pPr marL="1143000" indent="-228600" eaLnBrk="0" hangingPunct="0">
              <a:defRPr sz="2400">
                <a:solidFill>
                  <a:schemeClr val="tx1"/>
                </a:solidFill>
                <a:latin typeface="Calibri" charset="0"/>
                <a:ea typeface="ＭＳ Ｐゴシック" charset="-128"/>
              </a:defRPr>
            </a:lvl3pPr>
            <a:lvl4pPr marL="1600200" indent="-228600" eaLnBrk="0" hangingPunct="0">
              <a:defRPr sz="2400">
                <a:solidFill>
                  <a:schemeClr val="tx1"/>
                </a:solidFill>
                <a:latin typeface="Calibri" charset="0"/>
                <a:ea typeface="ＭＳ Ｐゴシック" charset="-128"/>
              </a:defRPr>
            </a:lvl4pPr>
            <a:lvl5pPr marL="2057400" indent="-228600" eaLnBrk="0" hangingPunct="0">
              <a:defRPr sz="2400">
                <a:solidFill>
                  <a:schemeClr val="tx1"/>
                </a:solidFill>
                <a:latin typeface="Calibri" charset="0"/>
                <a:ea typeface="ＭＳ Ｐゴシック" charset="-128"/>
              </a:defRPr>
            </a:lvl5pPr>
            <a:lvl6pPr marL="2514600" indent="-228600" defTabSz="4572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defTabSz="4572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defTabSz="4572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defTabSz="457200" eaLnBrk="0" fontAlgn="base" hangingPunct="0">
              <a:spcBef>
                <a:spcPct val="0"/>
              </a:spcBef>
              <a:spcAft>
                <a:spcPct val="0"/>
              </a:spcAft>
              <a:defRPr sz="2400">
                <a:solidFill>
                  <a:schemeClr val="tx1"/>
                </a:solidFill>
                <a:latin typeface="Calibri" charset="0"/>
                <a:ea typeface="ＭＳ Ｐゴシック" charset="-128"/>
              </a:defRPr>
            </a:lvl9pPr>
          </a:lstStyle>
          <a:p>
            <a:pPr eaLnBrk="1" hangingPunct="1"/>
            <a:r>
              <a:rPr lang="en-US" altLang="en-US" sz="4800" dirty="0"/>
              <a:t>Model #1: Convolutional network (</a:t>
            </a:r>
            <a:r>
              <a:rPr lang="en-US" altLang="en-US" sz="4800" dirty="0" err="1"/>
              <a:t>ConvNet</a:t>
            </a:r>
            <a:r>
              <a:rPr lang="en-US" altLang="en-US" sz="4800" dirty="0"/>
              <a:t>)</a:t>
            </a:r>
          </a:p>
        </p:txBody>
      </p:sp>
      <p:sp>
        <p:nvSpPr>
          <p:cNvPr id="78850" name="TextBox 4"/>
          <p:cNvSpPr txBox="1">
            <a:spLocks noChangeArrowheads="1"/>
          </p:cNvSpPr>
          <p:nvPr/>
        </p:nvSpPr>
        <p:spPr bwMode="auto">
          <a:xfrm>
            <a:off x="5672138" y="6273800"/>
            <a:ext cx="347186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128"/>
              </a:defRPr>
            </a:lvl1pPr>
            <a:lvl2pPr marL="742950" indent="-285750" eaLnBrk="0" hangingPunct="0">
              <a:defRPr sz="2400">
                <a:solidFill>
                  <a:schemeClr val="tx1"/>
                </a:solidFill>
                <a:latin typeface="Calibri" charset="0"/>
                <a:ea typeface="ＭＳ Ｐゴシック" charset="-128"/>
              </a:defRPr>
            </a:lvl2pPr>
            <a:lvl3pPr marL="1143000" indent="-228600" eaLnBrk="0" hangingPunct="0">
              <a:defRPr sz="2400">
                <a:solidFill>
                  <a:schemeClr val="tx1"/>
                </a:solidFill>
                <a:latin typeface="Calibri" charset="0"/>
                <a:ea typeface="ＭＳ Ｐゴシック" charset="-128"/>
              </a:defRPr>
            </a:lvl3pPr>
            <a:lvl4pPr marL="1600200" indent="-228600" eaLnBrk="0" hangingPunct="0">
              <a:defRPr sz="2400">
                <a:solidFill>
                  <a:schemeClr val="tx1"/>
                </a:solidFill>
                <a:latin typeface="Calibri" charset="0"/>
                <a:ea typeface="ＭＳ Ｐゴシック" charset="-128"/>
              </a:defRPr>
            </a:lvl4pPr>
            <a:lvl5pPr marL="2057400" indent="-228600" eaLnBrk="0" hangingPunct="0">
              <a:defRPr sz="2400">
                <a:solidFill>
                  <a:schemeClr val="tx1"/>
                </a:solidFill>
                <a:latin typeface="Calibri" charset="0"/>
                <a:ea typeface="ＭＳ Ｐゴシック" charset="-128"/>
              </a:defRPr>
            </a:lvl5pPr>
            <a:lvl6pPr marL="2514600" indent="-228600" defTabSz="4572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defTabSz="4572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defTabSz="4572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defTabSz="457200" eaLnBrk="0" fontAlgn="base" hangingPunct="0">
              <a:spcBef>
                <a:spcPct val="0"/>
              </a:spcBef>
              <a:spcAft>
                <a:spcPct val="0"/>
              </a:spcAft>
              <a:defRPr sz="2400">
                <a:solidFill>
                  <a:schemeClr val="tx1"/>
                </a:solidFill>
                <a:latin typeface="Calibri" charset="0"/>
                <a:ea typeface="ＭＳ Ｐゴシック" charset="-128"/>
              </a:defRPr>
            </a:lvl9pPr>
          </a:lstStyle>
          <a:p>
            <a:pPr algn="r" eaLnBrk="1" hangingPunct="1"/>
            <a:r>
              <a:rPr lang="en-US" altLang="en-US" sz="1800"/>
              <a:t>LeCun et al., 1998</a:t>
            </a:r>
          </a:p>
          <a:p>
            <a:pPr algn="r" eaLnBrk="1" hangingPunct="1"/>
            <a:r>
              <a:rPr lang="en-US" altLang="en-US" sz="1400"/>
              <a:t>Ziskind, Hénaff, LeCun, Pelli, 2014, VSS</a:t>
            </a:r>
          </a:p>
        </p:txBody>
      </p:sp>
      <p:grpSp>
        <p:nvGrpSpPr>
          <p:cNvPr id="78851" name="Group 30"/>
          <p:cNvGrpSpPr>
            <a:grpSpLocks/>
          </p:cNvGrpSpPr>
          <p:nvPr/>
        </p:nvGrpSpPr>
        <p:grpSpPr bwMode="auto">
          <a:xfrm>
            <a:off x="-6350" y="2120900"/>
            <a:ext cx="8955620" cy="1211263"/>
            <a:chOff x="-6556" y="2121678"/>
            <a:chExt cx="6740511" cy="911058"/>
          </a:xfrm>
        </p:grpSpPr>
        <p:grpSp>
          <p:nvGrpSpPr>
            <p:cNvPr id="78852" name="Group 5"/>
            <p:cNvGrpSpPr>
              <a:grpSpLocks/>
            </p:cNvGrpSpPr>
            <p:nvPr/>
          </p:nvGrpSpPr>
          <p:grpSpPr bwMode="auto">
            <a:xfrm>
              <a:off x="1237836" y="2148918"/>
              <a:ext cx="975373" cy="869413"/>
              <a:chOff x="2242979" y="22302956"/>
              <a:chExt cx="975373" cy="869413"/>
            </a:xfrm>
          </p:grpSpPr>
          <p:sp>
            <p:nvSpPr>
              <p:cNvPr id="7" name="TextBox 6"/>
              <p:cNvSpPr txBox="1"/>
              <p:nvPr/>
            </p:nvSpPr>
            <p:spPr>
              <a:xfrm>
                <a:off x="2242420" y="22599303"/>
                <a:ext cx="976187" cy="278213"/>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spcFirstLastPara="1" lIns="45719" tIns="45719" rIns="45719" bIns="45719" spcCol="38100">
                <a:spAutoFit/>
              </a:bodyPr>
              <a:lstStyle/>
              <a:p>
                <a:pPr algn="ctr" defTabSz="1567510" fontAlgn="auto" latinLnBrk="1" hangingPunct="0">
                  <a:spcBef>
                    <a:spcPts val="0"/>
                  </a:spcBef>
                  <a:spcAft>
                    <a:spcPts val="0"/>
                  </a:spcAft>
                  <a:defRPr/>
                </a:pPr>
                <a:r>
                  <a:rPr lang="en-US" dirty="0">
                    <a:solidFill>
                      <a:srgbClr val="000000"/>
                    </a:solidFill>
                    <a:latin typeface="Calibri"/>
                    <a:ea typeface="Calibri"/>
                    <a:cs typeface="Calibri"/>
                    <a:sym typeface="Calibri"/>
                  </a:rPr>
                  <a:t>Convolution</a:t>
                </a:r>
              </a:p>
            </p:txBody>
          </p:sp>
          <p:sp>
            <p:nvSpPr>
              <p:cNvPr id="8" name="Oval 7"/>
              <p:cNvSpPr/>
              <p:nvPr/>
            </p:nvSpPr>
            <p:spPr>
              <a:xfrm>
                <a:off x="2294993" y="22303179"/>
                <a:ext cx="871040" cy="869266"/>
              </a:xfrm>
              <a:prstGeom prst="ellipse">
                <a:avLst/>
              </a:prstGeom>
              <a:noFill/>
              <a:ln w="25400" cap="flat">
                <a:solidFill>
                  <a:schemeClr val="tx1"/>
                </a:solidFill>
                <a:prstDash val="solid"/>
                <a:bevel/>
              </a:ln>
              <a:effectLst/>
            </p:spPr>
            <p:style>
              <a:lnRef idx="0">
                <a:scrgbClr r="0" g="0" b="0"/>
              </a:lnRef>
              <a:fillRef idx="0">
                <a:scrgbClr r="0" g="0" b="0"/>
              </a:fillRef>
              <a:effectRef idx="0">
                <a:scrgbClr r="0" g="0" b="0"/>
              </a:effectRef>
              <a:fontRef idx="none"/>
            </p:style>
            <p:txBody>
              <a:bodyPr spcFirstLastPara="1" lIns="45719" tIns="45719" rIns="45719" bIns="45719" spcCol="38100" anchor="ctr">
                <a:spAutoFit/>
              </a:bodyPr>
              <a:lstStyle/>
              <a:p>
                <a:pPr defTabSz="1567510" fontAlgn="auto" latinLnBrk="1" hangingPunct="0">
                  <a:spcBef>
                    <a:spcPts val="0"/>
                  </a:spcBef>
                  <a:spcAft>
                    <a:spcPts val="0"/>
                  </a:spcAft>
                  <a:defRPr/>
                </a:pPr>
                <a:endParaRPr lang="en-US" sz="6200">
                  <a:solidFill>
                    <a:srgbClr val="000000"/>
                  </a:solidFill>
                  <a:latin typeface="Calibri"/>
                  <a:ea typeface="Calibri"/>
                  <a:cs typeface="Calibri"/>
                  <a:sym typeface="Calibri"/>
                </a:endParaRPr>
              </a:p>
            </p:txBody>
          </p:sp>
        </p:grpSp>
        <p:cxnSp>
          <p:nvCxnSpPr>
            <p:cNvPr id="9" name="Straight Arrow Connector 8"/>
            <p:cNvCxnSpPr>
              <a:endCxn id="12" idx="2"/>
            </p:cNvCxnSpPr>
            <p:nvPr/>
          </p:nvCxnSpPr>
          <p:spPr>
            <a:xfrm>
              <a:off x="2171644" y="2583774"/>
              <a:ext cx="243748" cy="0"/>
            </a:xfrm>
            <a:prstGeom prst="straightConnector1">
              <a:avLst/>
            </a:prstGeom>
            <a:noFill/>
            <a:ln w="12700" cap="flat" cmpd="sng">
              <a:solidFill>
                <a:schemeClr val="tx1"/>
              </a:solidFill>
              <a:prstDash val="solid"/>
              <a:bevel/>
              <a:tailEnd type="arrow"/>
            </a:ln>
            <a:effectLst/>
          </p:spPr>
          <p:style>
            <a:lnRef idx="0">
              <a:scrgbClr r="0" g="0" b="0"/>
            </a:lnRef>
            <a:fillRef idx="0">
              <a:scrgbClr r="0" g="0" b="0"/>
            </a:fillRef>
            <a:effectRef idx="0">
              <a:scrgbClr r="0" g="0" b="0"/>
            </a:effectRef>
            <a:fontRef idx="none"/>
          </p:style>
        </p:cxnSp>
        <p:grpSp>
          <p:nvGrpSpPr>
            <p:cNvPr id="78854" name="Group 9"/>
            <p:cNvGrpSpPr>
              <a:grpSpLocks/>
            </p:cNvGrpSpPr>
            <p:nvPr/>
          </p:nvGrpSpPr>
          <p:grpSpPr bwMode="auto">
            <a:xfrm>
              <a:off x="2362759" y="2148918"/>
              <a:ext cx="975373" cy="869413"/>
              <a:chOff x="3330213" y="22302956"/>
              <a:chExt cx="975373" cy="869413"/>
            </a:xfrm>
          </p:grpSpPr>
          <p:sp>
            <p:nvSpPr>
              <p:cNvPr id="11" name="TextBox 10"/>
              <p:cNvSpPr txBox="1"/>
              <p:nvPr/>
            </p:nvSpPr>
            <p:spPr>
              <a:xfrm>
                <a:off x="3330273" y="22599303"/>
                <a:ext cx="974992" cy="278213"/>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spcFirstLastPara="1" lIns="45719" tIns="45719" rIns="45719" bIns="45719" spcCol="38100">
                <a:spAutoFit/>
              </a:bodyPr>
              <a:lstStyle/>
              <a:p>
                <a:pPr algn="ctr" defTabSz="1567510" fontAlgn="auto" latinLnBrk="1" hangingPunct="0">
                  <a:spcBef>
                    <a:spcPts val="0"/>
                  </a:spcBef>
                  <a:spcAft>
                    <a:spcPts val="0"/>
                  </a:spcAft>
                  <a:defRPr/>
                </a:pPr>
                <a:r>
                  <a:rPr lang="en-US" dirty="0">
                    <a:solidFill>
                      <a:srgbClr val="000000"/>
                    </a:solidFill>
                    <a:latin typeface="Calibri"/>
                    <a:ea typeface="Calibri"/>
                    <a:cs typeface="Calibri"/>
                    <a:sym typeface="Calibri"/>
                  </a:rPr>
                  <a:t>Pooling</a:t>
                </a:r>
              </a:p>
            </p:txBody>
          </p:sp>
          <p:sp>
            <p:nvSpPr>
              <p:cNvPr id="12" name="Oval 11"/>
              <p:cNvSpPr/>
              <p:nvPr/>
            </p:nvSpPr>
            <p:spPr>
              <a:xfrm>
                <a:off x="3382846" y="22303179"/>
                <a:ext cx="869846" cy="869266"/>
              </a:xfrm>
              <a:prstGeom prst="ellipse">
                <a:avLst/>
              </a:prstGeom>
              <a:noFill/>
              <a:ln w="25400" cap="flat">
                <a:solidFill>
                  <a:schemeClr val="tx1"/>
                </a:solidFill>
                <a:prstDash val="solid"/>
                <a:bevel/>
              </a:ln>
              <a:effectLst/>
            </p:spPr>
            <p:style>
              <a:lnRef idx="0">
                <a:scrgbClr r="0" g="0" b="0"/>
              </a:lnRef>
              <a:fillRef idx="0">
                <a:scrgbClr r="0" g="0" b="0"/>
              </a:fillRef>
              <a:effectRef idx="0">
                <a:scrgbClr r="0" g="0" b="0"/>
              </a:effectRef>
              <a:fontRef idx="none"/>
            </p:style>
            <p:txBody>
              <a:bodyPr spcFirstLastPara="1" lIns="45719" tIns="45719" rIns="45719" bIns="45719" spcCol="38100" anchor="ctr">
                <a:spAutoFit/>
              </a:bodyPr>
              <a:lstStyle/>
              <a:p>
                <a:pPr defTabSz="1567510" fontAlgn="auto" latinLnBrk="1" hangingPunct="0">
                  <a:spcBef>
                    <a:spcPts val="0"/>
                  </a:spcBef>
                  <a:spcAft>
                    <a:spcPts val="0"/>
                  </a:spcAft>
                  <a:defRPr/>
                </a:pPr>
                <a:endParaRPr lang="en-US" sz="6200">
                  <a:solidFill>
                    <a:srgbClr val="000000"/>
                  </a:solidFill>
                  <a:latin typeface="Calibri"/>
                  <a:ea typeface="Calibri"/>
                  <a:cs typeface="Calibri"/>
                  <a:sym typeface="Calibri"/>
                </a:endParaRPr>
              </a:p>
            </p:txBody>
          </p:sp>
        </p:grpSp>
        <p:grpSp>
          <p:nvGrpSpPr>
            <p:cNvPr id="78855" name="Group 12"/>
            <p:cNvGrpSpPr>
              <a:grpSpLocks/>
            </p:cNvGrpSpPr>
            <p:nvPr/>
          </p:nvGrpSpPr>
          <p:grpSpPr bwMode="auto">
            <a:xfrm>
              <a:off x="3487682" y="2148918"/>
              <a:ext cx="975373" cy="869413"/>
              <a:chOff x="4465123" y="22302956"/>
              <a:chExt cx="975373" cy="869413"/>
            </a:xfrm>
          </p:grpSpPr>
          <p:sp>
            <p:nvSpPr>
              <p:cNvPr id="14" name="TextBox 13"/>
              <p:cNvSpPr txBox="1"/>
              <p:nvPr/>
            </p:nvSpPr>
            <p:spPr>
              <a:xfrm>
                <a:off x="4464607" y="22368852"/>
                <a:ext cx="976187" cy="694935"/>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spcFirstLastPara="1" lIns="45719" tIns="45719" rIns="45719" bIns="45719" spcCol="38100">
                <a:spAutoFit/>
              </a:bodyPr>
              <a:lstStyle/>
              <a:p>
                <a:pPr algn="ctr" defTabSz="1567510" fontAlgn="auto" latinLnBrk="1" hangingPunct="0">
                  <a:spcBef>
                    <a:spcPts val="0"/>
                  </a:spcBef>
                  <a:spcAft>
                    <a:spcPts val="0"/>
                  </a:spcAft>
                  <a:defRPr/>
                </a:pPr>
                <a:r>
                  <a:rPr lang="en-US" dirty="0">
                    <a:solidFill>
                      <a:srgbClr val="000000"/>
                    </a:solidFill>
                    <a:ea typeface="ＭＳ Ｐゴシック" charset="0"/>
                    <a:cs typeface="ＭＳ Ｐゴシック" charset="0"/>
                    <a:sym typeface="Calibri"/>
                  </a:rPr>
                  <a:t>Fully-</a:t>
                </a:r>
              </a:p>
              <a:p>
                <a:pPr algn="ctr" defTabSz="1567510" fontAlgn="auto" latinLnBrk="1" hangingPunct="0">
                  <a:spcBef>
                    <a:spcPts val="0"/>
                  </a:spcBef>
                  <a:spcAft>
                    <a:spcPts val="0"/>
                  </a:spcAft>
                  <a:defRPr/>
                </a:pPr>
                <a:r>
                  <a:rPr lang="en-US" dirty="0">
                    <a:solidFill>
                      <a:srgbClr val="000000"/>
                    </a:solidFill>
                    <a:ea typeface="ＭＳ Ｐゴシック" charset="0"/>
                    <a:cs typeface="ＭＳ Ｐゴシック" charset="0"/>
                  </a:rPr>
                  <a:t>c</a:t>
                </a:r>
                <a:r>
                  <a:rPr lang="en-US" dirty="0">
                    <a:solidFill>
                      <a:srgbClr val="000000"/>
                    </a:solidFill>
                    <a:ea typeface="ＭＳ Ｐゴシック" charset="0"/>
                    <a:cs typeface="ＭＳ Ｐゴシック" charset="0"/>
                    <a:sym typeface="Calibri"/>
                  </a:rPr>
                  <a:t>onnected</a:t>
                </a:r>
              </a:p>
              <a:p>
                <a:pPr algn="ctr" defTabSz="1567510" fontAlgn="auto" latinLnBrk="1" hangingPunct="0">
                  <a:spcBef>
                    <a:spcPts val="0"/>
                  </a:spcBef>
                  <a:spcAft>
                    <a:spcPts val="0"/>
                  </a:spcAft>
                  <a:defRPr/>
                </a:pPr>
                <a:r>
                  <a:rPr lang="en-US" dirty="0">
                    <a:solidFill>
                      <a:srgbClr val="000000"/>
                    </a:solidFill>
                    <a:ea typeface="ＭＳ Ｐゴシック" charset="0"/>
                    <a:cs typeface="ＭＳ Ｐゴシック" charset="0"/>
                    <a:sym typeface="Calibri"/>
                  </a:rPr>
                  <a:t>layer</a:t>
                </a:r>
              </a:p>
            </p:txBody>
          </p:sp>
          <p:sp>
            <p:nvSpPr>
              <p:cNvPr id="15" name="Oval 14"/>
              <p:cNvSpPr/>
              <p:nvPr/>
            </p:nvSpPr>
            <p:spPr>
              <a:xfrm>
                <a:off x="4517181" y="22303179"/>
                <a:ext cx="871041" cy="869266"/>
              </a:xfrm>
              <a:prstGeom prst="ellipse">
                <a:avLst/>
              </a:prstGeom>
              <a:noFill/>
              <a:ln w="25400" cap="flat">
                <a:solidFill>
                  <a:schemeClr val="tx1"/>
                </a:solidFill>
                <a:prstDash val="solid"/>
                <a:bevel/>
              </a:ln>
              <a:effectLst/>
            </p:spPr>
            <p:style>
              <a:lnRef idx="0">
                <a:scrgbClr r="0" g="0" b="0"/>
              </a:lnRef>
              <a:fillRef idx="0">
                <a:scrgbClr r="0" g="0" b="0"/>
              </a:fillRef>
              <a:effectRef idx="0">
                <a:scrgbClr r="0" g="0" b="0"/>
              </a:effectRef>
              <a:fontRef idx="none"/>
            </p:style>
            <p:txBody>
              <a:bodyPr spcFirstLastPara="1" lIns="45719" tIns="45719" rIns="45719" bIns="45719" spcCol="38100" anchor="ctr">
                <a:spAutoFit/>
              </a:bodyPr>
              <a:lstStyle/>
              <a:p>
                <a:pPr defTabSz="1567510" fontAlgn="auto" latinLnBrk="1" hangingPunct="0">
                  <a:spcBef>
                    <a:spcPts val="0"/>
                  </a:spcBef>
                  <a:spcAft>
                    <a:spcPts val="0"/>
                  </a:spcAft>
                  <a:defRPr/>
                </a:pPr>
                <a:endParaRPr lang="en-US" sz="6200">
                  <a:solidFill>
                    <a:srgbClr val="000000"/>
                  </a:solidFill>
                  <a:latin typeface="Calibri"/>
                  <a:ea typeface="Calibri"/>
                  <a:cs typeface="Calibri"/>
                  <a:sym typeface="Calibri"/>
                </a:endParaRPr>
              </a:p>
            </p:txBody>
          </p:sp>
        </p:grpSp>
        <p:grpSp>
          <p:nvGrpSpPr>
            <p:cNvPr id="78856" name="Group 15"/>
            <p:cNvGrpSpPr>
              <a:grpSpLocks/>
            </p:cNvGrpSpPr>
            <p:nvPr/>
          </p:nvGrpSpPr>
          <p:grpSpPr bwMode="auto">
            <a:xfrm>
              <a:off x="4612606" y="2148918"/>
              <a:ext cx="975373" cy="869413"/>
              <a:chOff x="5617749" y="22302956"/>
              <a:chExt cx="975373" cy="869413"/>
            </a:xfrm>
          </p:grpSpPr>
          <p:sp>
            <p:nvSpPr>
              <p:cNvPr id="17" name="TextBox 16"/>
              <p:cNvSpPr txBox="1"/>
              <p:nvPr/>
            </p:nvSpPr>
            <p:spPr>
              <a:xfrm>
                <a:off x="5617852" y="22476316"/>
                <a:ext cx="974992" cy="485978"/>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spcFirstLastPara="1" lIns="45719" tIns="45719" rIns="45719" bIns="45719" spcCol="38100">
                <a:spAutoFit/>
              </a:bodyPr>
              <a:lstStyle/>
              <a:p>
                <a:pPr algn="ctr" defTabSz="1567510" fontAlgn="auto" latinLnBrk="1" hangingPunct="0">
                  <a:spcBef>
                    <a:spcPts val="0"/>
                  </a:spcBef>
                  <a:spcAft>
                    <a:spcPts val="0"/>
                  </a:spcAft>
                  <a:defRPr/>
                </a:pPr>
                <a:r>
                  <a:rPr lang="en-US" dirty="0">
                    <a:solidFill>
                      <a:srgbClr val="000000"/>
                    </a:solidFill>
                    <a:latin typeface="Calibri"/>
                    <a:ea typeface="Calibri"/>
                    <a:cs typeface="Calibri"/>
                    <a:sym typeface="Calibri"/>
                  </a:rPr>
                  <a:t>Linear</a:t>
                </a:r>
              </a:p>
              <a:p>
                <a:pPr algn="ctr" defTabSz="1567510" fontAlgn="auto" latinLnBrk="1" hangingPunct="0">
                  <a:spcBef>
                    <a:spcPts val="0"/>
                  </a:spcBef>
                  <a:spcAft>
                    <a:spcPts val="0"/>
                  </a:spcAft>
                  <a:defRPr/>
                </a:pPr>
                <a:r>
                  <a:rPr lang="en-US" dirty="0">
                    <a:solidFill>
                      <a:srgbClr val="000000"/>
                    </a:solidFill>
                    <a:latin typeface="Calibri"/>
                    <a:ea typeface="Calibri"/>
                    <a:cs typeface="Calibri"/>
                    <a:sym typeface="Calibri"/>
                  </a:rPr>
                  <a:t>classifier</a:t>
                </a:r>
              </a:p>
            </p:txBody>
          </p:sp>
          <p:sp>
            <p:nvSpPr>
              <p:cNvPr id="18" name="Oval 17"/>
              <p:cNvSpPr/>
              <p:nvPr/>
            </p:nvSpPr>
            <p:spPr>
              <a:xfrm>
                <a:off x="5670425" y="22303179"/>
                <a:ext cx="869846" cy="869266"/>
              </a:xfrm>
              <a:prstGeom prst="ellipse">
                <a:avLst/>
              </a:prstGeom>
              <a:noFill/>
              <a:ln w="25400" cap="flat">
                <a:solidFill>
                  <a:schemeClr val="tx1"/>
                </a:solidFill>
                <a:prstDash val="solid"/>
                <a:bevel/>
              </a:ln>
              <a:effectLst/>
            </p:spPr>
            <p:style>
              <a:lnRef idx="0">
                <a:scrgbClr r="0" g="0" b="0"/>
              </a:lnRef>
              <a:fillRef idx="0">
                <a:scrgbClr r="0" g="0" b="0"/>
              </a:fillRef>
              <a:effectRef idx="0">
                <a:scrgbClr r="0" g="0" b="0"/>
              </a:effectRef>
              <a:fontRef idx="none"/>
            </p:style>
            <p:txBody>
              <a:bodyPr spcFirstLastPara="1" lIns="45719" tIns="45719" rIns="45719" bIns="45719" spcCol="38100" anchor="ctr">
                <a:spAutoFit/>
              </a:bodyPr>
              <a:lstStyle/>
              <a:p>
                <a:pPr defTabSz="1567510" fontAlgn="auto" latinLnBrk="1" hangingPunct="0">
                  <a:spcBef>
                    <a:spcPts val="0"/>
                  </a:spcBef>
                  <a:spcAft>
                    <a:spcPts val="0"/>
                  </a:spcAft>
                  <a:defRPr/>
                </a:pPr>
                <a:endParaRPr lang="en-US" sz="6200">
                  <a:solidFill>
                    <a:srgbClr val="000000"/>
                  </a:solidFill>
                  <a:latin typeface="Calibri"/>
                  <a:ea typeface="Calibri"/>
                  <a:cs typeface="Calibri"/>
                  <a:sym typeface="Calibri"/>
                </a:endParaRPr>
              </a:p>
            </p:txBody>
          </p:sp>
        </p:grpSp>
        <p:cxnSp>
          <p:nvCxnSpPr>
            <p:cNvPr id="19" name="Straight Arrow Connector 18"/>
            <p:cNvCxnSpPr>
              <a:endCxn id="15" idx="2"/>
            </p:cNvCxnSpPr>
            <p:nvPr/>
          </p:nvCxnSpPr>
          <p:spPr>
            <a:xfrm>
              <a:off x="3286433" y="2583774"/>
              <a:ext cx="254502" cy="0"/>
            </a:xfrm>
            <a:prstGeom prst="straightConnector1">
              <a:avLst/>
            </a:prstGeom>
            <a:noFill/>
            <a:ln w="12700" cap="flat" cmpd="sng">
              <a:solidFill>
                <a:schemeClr val="tx1"/>
              </a:solidFill>
              <a:prstDash val="solid"/>
              <a:bevel/>
              <a:tailEnd type="arrow"/>
            </a:ln>
            <a:effectLst/>
          </p:spPr>
          <p:style>
            <a:lnRef idx="0">
              <a:scrgbClr r="0" g="0" b="0"/>
            </a:lnRef>
            <a:fillRef idx="0">
              <a:scrgbClr r="0" g="0" b="0"/>
            </a:fillRef>
            <a:effectRef idx="0">
              <a:scrgbClr r="0" g="0" b="0"/>
            </a:effectRef>
            <a:fontRef idx="none"/>
          </p:style>
        </p:cxnSp>
        <p:cxnSp>
          <p:nvCxnSpPr>
            <p:cNvPr id="20" name="Straight Arrow Connector 19"/>
            <p:cNvCxnSpPr>
              <a:endCxn id="18" idx="2"/>
            </p:cNvCxnSpPr>
            <p:nvPr/>
          </p:nvCxnSpPr>
          <p:spPr>
            <a:xfrm>
              <a:off x="4407196" y="2583774"/>
              <a:ext cx="258086" cy="0"/>
            </a:xfrm>
            <a:prstGeom prst="straightConnector1">
              <a:avLst/>
            </a:prstGeom>
            <a:noFill/>
            <a:ln w="12700" cap="flat" cmpd="sng">
              <a:solidFill>
                <a:schemeClr val="tx1"/>
              </a:solidFill>
              <a:prstDash val="solid"/>
              <a:bevel/>
              <a:tailEnd type="arrow"/>
            </a:ln>
            <a:effectLst/>
          </p:spPr>
          <p:style>
            <a:lnRef idx="0">
              <a:scrgbClr r="0" g="0" b="0"/>
            </a:lnRef>
            <a:fillRef idx="0">
              <a:scrgbClr r="0" g="0" b="0"/>
            </a:fillRef>
            <a:effectRef idx="0">
              <a:scrgbClr r="0" g="0" b="0"/>
            </a:effectRef>
            <a:fontRef idx="none"/>
          </p:style>
        </p:cxnSp>
        <p:cxnSp>
          <p:nvCxnSpPr>
            <p:cNvPr id="21" name="Straight Arrow Connector 20"/>
            <p:cNvCxnSpPr/>
            <p:nvPr/>
          </p:nvCxnSpPr>
          <p:spPr>
            <a:xfrm>
              <a:off x="5535128" y="2583774"/>
              <a:ext cx="224631" cy="0"/>
            </a:xfrm>
            <a:prstGeom prst="straightConnector1">
              <a:avLst/>
            </a:prstGeom>
            <a:noFill/>
            <a:ln w="12700" cap="flat" cmpd="sng">
              <a:solidFill>
                <a:schemeClr val="tx1"/>
              </a:solidFill>
              <a:prstDash val="solid"/>
              <a:bevel/>
              <a:tailEnd type="arrow"/>
            </a:ln>
            <a:effectLst/>
          </p:spPr>
          <p:style>
            <a:lnRef idx="0">
              <a:scrgbClr r="0" g="0" b="0"/>
            </a:lnRef>
            <a:fillRef idx="0">
              <a:scrgbClr r="0" g="0" b="0"/>
            </a:fillRef>
            <a:effectRef idx="0">
              <a:scrgbClr r="0" g="0" b="0"/>
            </a:effectRef>
            <a:fontRef idx="none"/>
          </p:style>
        </p:cxnSp>
        <p:grpSp>
          <p:nvGrpSpPr>
            <p:cNvPr id="78860" name="Group 21"/>
            <p:cNvGrpSpPr>
              <a:grpSpLocks/>
            </p:cNvGrpSpPr>
            <p:nvPr/>
          </p:nvGrpSpPr>
          <p:grpSpPr bwMode="auto">
            <a:xfrm>
              <a:off x="5670545" y="2149141"/>
              <a:ext cx="1063410" cy="883595"/>
              <a:chOff x="7172031" y="22394255"/>
              <a:chExt cx="1063410" cy="883595"/>
            </a:xfrm>
          </p:grpSpPr>
          <p:sp>
            <p:nvSpPr>
              <p:cNvPr id="23" name="TextBox 22"/>
              <p:cNvSpPr txBox="1"/>
              <p:nvPr/>
            </p:nvSpPr>
            <p:spPr>
              <a:xfrm>
                <a:off x="7172031" y="22524406"/>
                <a:ext cx="1063410" cy="625681"/>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wrap="square" lIns="45719" tIns="45719" rIns="45719" bIns="45719">
                <a:spAutoFit/>
              </a:bodyPr>
              <a:lstStyle>
                <a:lvl1pPr defTabSz="1566863" eaLnBrk="0" hangingPunct="0">
                  <a:defRPr sz="2400">
                    <a:solidFill>
                      <a:schemeClr val="tx1"/>
                    </a:solidFill>
                    <a:latin typeface="Calibri" charset="0"/>
                    <a:ea typeface="ＭＳ Ｐゴシック" charset="-128"/>
                  </a:defRPr>
                </a:lvl1pPr>
                <a:lvl2pPr marL="742950" indent="-285750" defTabSz="1566863" eaLnBrk="0" hangingPunct="0">
                  <a:defRPr sz="2400">
                    <a:solidFill>
                      <a:schemeClr val="tx1"/>
                    </a:solidFill>
                    <a:latin typeface="Calibri" charset="0"/>
                    <a:ea typeface="ＭＳ Ｐゴシック" charset="-128"/>
                  </a:defRPr>
                </a:lvl2pPr>
                <a:lvl3pPr marL="1143000" indent="-228600" defTabSz="1566863" eaLnBrk="0" hangingPunct="0">
                  <a:defRPr sz="2400">
                    <a:solidFill>
                      <a:schemeClr val="tx1"/>
                    </a:solidFill>
                    <a:latin typeface="Calibri" charset="0"/>
                    <a:ea typeface="ＭＳ Ｐゴシック" charset="-128"/>
                  </a:defRPr>
                </a:lvl3pPr>
                <a:lvl4pPr marL="1600200" indent="-228600" defTabSz="1566863" eaLnBrk="0" hangingPunct="0">
                  <a:defRPr sz="2400">
                    <a:solidFill>
                      <a:schemeClr val="tx1"/>
                    </a:solidFill>
                    <a:latin typeface="Calibri" charset="0"/>
                    <a:ea typeface="ＭＳ Ｐゴシック" charset="-128"/>
                  </a:defRPr>
                </a:lvl4pPr>
                <a:lvl5pPr marL="2057400" indent="-228600" defTabSz="1566863" eaLnBrk="0" hangingPunct="0">
                  <a:defRPr sz="2400">
                    <a:solidFill>
                      <a:schemeClr val="tx1"/>
                    </a:solidFill>
                    <a:latin typeface="Calibri" charset="0"/>
                    <a:ea typeface="ＭＳ Ｐゴシック" charset="-128"/>
                  </a:defRPr>
                </a:lvl5pPr>
                <a:lvl6pPr marL="2514600" indent="-228600" defTabSz="1566863" eaLnBrk="0" fontAlgn="base" hangingPunct="0">
                  <a:spcBef>
                    <a:spcPct val="0"/>
                  </a:spcBef>
                  <a:spcAft>
                    <a:spcPct val="0"/>
                  </a:spcAft>
                  <a:defRPr sz="2400">
                    <a:solidFill>
                      <a:schemeClr val="tx1"/>
                    </a:solidFill>
                    <a:latin typeface="Calibri" charset="0"/>
                    <a:ea typeface="ＭＳ Ｐゴシック" charset="-128"/>
                  </a:defRPr>
                </a:lvl6pPr>
                <a:lvl7pPr marL="2971800" indent="-228600" defTabSz="1566863" eaLnBrk="0" fontAlgn="base" hangingPunct="0">
                  <a:spcBef>
                    <a:spcPct val="0"/>
                  </a:spcBef>
                  <a:spcAft>
                    <a:spcPct val="0"/>
                  </a:spcAft>
                  <a:defRPr sz="2400">
                    <a:solidFill>
                      <a:schemeClr val="tx1"/>
                    </a:solidFill>
                    <a:latin typeface="Calibri" charset="0"/>
                    <a:ea typeface="ＭＳ Ｐゴシック" charset="-128"/>
                  </a:defRPr>
                </a:lvl7pPr>
                <a:lvl8pPr marL="3429000" indent="-228600" defTabSz="1566863" eaLnBrk="0" fontAlgn="base" hangingPunct="0">
                  <a:spcBef>
                    <a:spcPct val="0"/>
                  </a:spcBef>
                  <a:spcAft>
                    <a:spcPct val="0"/>
                  </a:spcAft>
                  <a:defRPr sz="2400">
                    <a:solidFill>
                      <a:schemeClr val="tx1"/>
                    </a:solidFill>
                    <a:latin typeface="Calibri" charset="0"/>
                    <a:ea typeface="ＭＳ Ｐゴシック" charset="-128"/>
                  </a:defRPr>
                </a:lvl8pPr>
                <a:lvl9pPr marL="3886200" indent="-228600" defTabSz="1566863" eaLnBrk="0" fontAlgn="base" hangingPunct="0">
                  <a:spcBef>
                    <a:spcPct val="0"/>
                  </a:spcBef>
                  <a:spcAft>
                    <a:spcPct val="0"/>
                  </a:spcAft>
                  <a:defRPr sz="2400">
                    <a:solidFill>
                      <a:schemeClr val="tx1"/>
                    </a:solidFill>
                    <a:latin typeface="Calibri" charset="0"/>
                    <a:ea typeface="ＭＳ Ｐゴシック" charset="-128"/>
                  </a:defRPr>
                </a:lvl9pPr>
              </a:lstStyle>
              <a:p>
                <a:pPr algn="ctr" eaLnBrk="1" latinLnBrk="1"/>
                <a:r>
                  <a:rPr lang="en-US" altLang="en-US" sz="4800" smtClean="0">
                    <a:solidFill>
                      <a:srgbClr val="000000"/>
                    </a:solidFill>
                    <a:latin typeface="Courier New" charset="0"/>
                    <a:sym typeface="Calibri" charset="0"/>
                  </a:rPr>
                  <a:t>“A”</a:t>
                </a:r>
                <a:endParaRPr lang="en-US" altLang="en-US" sz="4800">
                  <a:solidFill>
                    <a:srgbClr val="000000"/>
                  </a:solidFill>
                  <a:latin typeface="Courier New" charset="0"/>
                  <a:sym typeface="Calibri" charset="0"/>
                </a:endParaRPr>
              </a:p>
            </p:txBody>
          </p:sp>
          <p:sp>
            <p:nvSpPr>
              <p:cNvPr id="24" name="TextBox 23"/>
              <p:cNvSpPr txBox="1"/>
              <p:nvPr/>
            </p:nvSpPr>
            <p:spPr>
              <a:xfrm>
                <a:off x="7252881" y="22394255"/>
                <a:ext cx="908081" cy="278213"/>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spcFirstLastPara="1" lIns="45719" tIns="45719" rIns="45719" bIns="45719" spcCol="38100">
                <a:spAutoFit/>
              </a:bodyPr>
              <a:lstStyle/>
              <a:p>
                <a:pPr algn="ctr" defTabSz="1567510" fontAlgn="auto" latinLnBrk="1" hangingPunct="0">
                  <a:spcBef>
                    <a:spcPts val="0"/>
                  </a:spcBef>
                  <a:spcAft>
                    <a:spcPts val="0"/>
                  </a:spcAft>
                  <a:defRPr/>
                </a:pPr>
                <a:r>
                  <a:rPr lang="en-US" dirty="0">
                    <a:solidFill>
                      <a:srgbClr val="000000"/>
                    </a:solidFill>
                    <a:latin typeface="Calibri"/>
                    <a:ea typeface="Calibri"/>
                    <a:cs typeface="Calibri"/>
                    <a:sym typeface="Calibri"/>
                  </a:rPr>
                  <a:t>Output:</a:t>
                </a:r>
              </a:p>
            </p:txBody>
          </p:sp>
          <p:sp>
            <p:nvSpPr>
              <p:cNvPr id="25" name="Rectangle 24"/>
              <p:cNvSpPr/>
              <p:nvPr/>
            </p:nvSpPr>
            <p:spPr>
              <a:xfrm>
                <a:off x="7256465" y="22406196"/>
                <a:ext cx="900912" cy="871654"/>
              </a:xfrm>
              <a:prstGeom prst="rect">
                <a:avLst/>
              </a:prstGeom>
              <a:noFill/>
              <a:ln w="25400" cap="flat">
                <a:solidFill>
                  <a:schemeClr val="tx1"/>
                </a:solidFill>
                <a:prstDash val="solid"/>
                <a:bevel/>
              </a:ln>
              <a:effectLst/>
            </p:spPr>
            <p:style>
              <a:lnRef idx="0">
                <a:scrgbClr r="0" g="0" b="0"/>
              </a:lnRef>
              <a:fillRef idx="0">
                <a:scrgbClr r="0" g="0" b="0"/>
              </a:fillRef>
              <a:effectRef idx="0">
                <a:scrgbClr r="0" g="0" b="0"/>
              </a:effectRef>
              <a:fontRef idx="none"/>
            </p:style>
            <p:txBody>
              <a:bodyPr spcFirstLastPara="1" lIns="45719" tIns="45719" rIns="45719" bIns="45719" spcCol="38100" anchor="ctr">
                <a:spAutoFit/>
              </a:bodyPr>
              <a:lstStyle/>
              <a:p>
                <a:pPr defTabSz="1567510" fontAlgn="auto" latinLnBrk="1" hangingPunct="0">
                  <a:spcBef>
                    <a:spcPts val="0"/>
                  </a:spcBef>
                  <a:spcAft>
                    <a:spcPts val="0"/>
                  </a:spcAft>
                  <a:defRPr/>
                </a:pPr>
                <a:endParaRPr lang="en-US" sz="6200">
                  <a:solidFill>
                    <a:srgbClr val="000000"/>
                  </a:solidFill>
                  <a:latin typeface="Calibri"/>
                  <a:ea typeface="Calibri"/>
                  <a:cs typeface="Calibri"/>
                  <a:sym typeface="Calibri"/>
                </a:endParaRPr>
              </a:p>
            </p:txBody>
          </p:sp>
        </p:grpSp>
        <p:cxnSp>
          <p:nvCxnSpPr>
            <p:cNvPr id="26" name="Straight Arrow Connector 25"/>
            <p:cNvCxnSpPr/>
            <p:nvPr/>
          </p:nvCxnSpPr>
          <p:spPr>
            <a:xfrm>
              <a:off x="1060440" y="2576610"/>
              <a:ext cx="224631" cy="0"/>
            </a:xfrm>
            <a:prstGeom prst="straightConnector1">
              <a:avLst/>
            </a:prstGeom>
            <a:noFill/>
            <a:ln w="12700" cap="flat" cmpd="sng">
              <a:solidFill>
                <a:schemeClr val="tx1"/>
              </a:solidFill>
              <a:prstDash val="solid"/>
              <a:bevel/>
              <a:tailEnd type="arrow"/>
            </a:ln>
            <a:effectLst/>
          </p:spPr>
          <p:style>
            <a:lnRef idx="0">
              <a:scrgbClr r="0" g="0" b="0"/>
            </a:lnRef>
            <a:fillRef idx="0">
              <a:scrgbClr r="0" g="0" b="0"/>
            </a:fillRef>
            <a:effectRef idx="0">
              <a:scrgbClr r="0" g="0" b="0"/>
            </a:effectRef>
            <a:fontRef idx="none"/>
          </p:style>
        </p:cxnSp>
        <p:grpSp>
          <p:nvGrpSpPr>
            <p:cNvPr id="78862" name="Group 26"/>
            <p:cNvGrpSpPr>
              <a:grpSpLocks/>
            </p:cNvGrpSpPr>
            <p:nvPr/>
          </p:nvGrpSpPr>
          <p:grpSpPr bwMode="auto">
            <a:xfrm>
              <a:off x="-6556" y="2121678"/>
              <a:ext cx="1111079" cy="911058"/>
              <a:chOff x="615794" y="22345887"/>
              <a:chExt cx="1111079" cy="911058"/>
            </a:xfrm>
          </p:grpSpPr>
          <p:sp>
            <p:nvSpPr>
              <p:cNvPr id="28" name="TextBox 27"/>
              <p:cNvSpPr txBox="1"/>
              <p:nvPr/>
            </p:nvSpPr>
            <p:spPr>
              <a:xfrm>
                <a:off x="615794" y="22345887"/>
                <a:ext cx="1111205" cy="278213"/>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spcFirstLastPara="1" lIns="45719" tIns="45719" rIns="45719" bIns="45719" spcCol="38100">
                <a:spAutoFit/>
              </a:bodyPr>
              <a:lstStyle/>
              <a:p>
                <a:pPr algn="ctr" defTabSz="1567510" fontAlgn="auto" latinLnBrk="1" hangingPunct="0">
                  <a:spcBef>
                    <a:spcPts val="0"/>
                  </a:spcBef>
                  <a:spcAft>
                    <a:spcPts val="0"/>
                  </a:spcAft>
                  <a:defRPr/>
                </a:pPr>
                <a:r>
                  <a:rPr lang="en-US" dirty="0">
                    <a:solidFill>
                      <a:srgbClr val="000000"/>
                    </a:solidFill>
                    <a:latin typeface="Calibri"/>
                    <a:ea typeface="Calibri"/>
                    <a:cs typeface="Calibri"/>
                    <a:sym typeface="Calibri"/>
                  </a:rPr>
                  <a:t>Input image:</a:t>
                </a:r>
              </a:p>
            </p:txBody>
          </p:sp>
          <p:sp>
            <p:nvSpPr>
              <p:cNvPr id="29" name="Rectangle 28"/>
              <p:cNvSpPr/>
              <p:nvPr/>
            </p:nvSpPr>
            <p:spPr>
              <a:xfrm>
                <a:off x="674342" y="22373350"/>
                <a:ext cx="994110" cy="871654"/>
              </a:xfrm>
              <a:prstGeom prst="rect">
                <a:avLst/>
              </a:prstGeom>
              <a:noFill/>
              <a:ln w="25400" cap="flat">
                <a:solidFill>
                  <a:schemeClr val="tx1"/>
                </a:solidFill>
                <a:prstDash val="solid"/>
                <a:bevel/>
              </a:ln>
              <a:effectLst/>
            </p:spPr>
            <p:style>
              <a:lnRef idx="0">
                <a:scrgbClr r="0" g="0" b="0"/>
              </a:lnRef>
              <a:fillRef idx="0">
                <a:scrgbClr r="0" g="0" b="0"/>
              </a:fillRef>
              <a:effectRef idx="0">
                <a:scrgbClr r="0" g="0" b="0"/>
              </a:effectRef>
              <a:fontRef idx="none"/>
            </p:style>
            <p:txBody>
              <a:bodyPr spcFirstLastPara="1" lIns="45719" tIns="45719" rIns="45719" bIns="45719" spcCol="38100" anchor="ctr">
                <a:spAutoFit/>
              </a:bodyPr>
              <a:lstStyle/>
              <a:p>
                <a:pPr defTabSz="1567510" fontAlgn="auto" latinLnBrk="1" hangingPunct="0">
                  <a:spcBef>
                    <a:spcPts val="0"/>
                  </a:spcBef>
                  <a:spcAft>
                    <a:spcPts val="0"/>
                  </a:spcAft>
                  <a:defRPr/>
                </a:pPr>
                <a:endParaRPr lang="en-US" sz="6200">
                  <a:solidFill>
                    <a:srgbClr val="000000"/>
                  </a:solidFill>
                  <a:latin typeface="Calibri"/>
                  <a:ea typeface="Calibri"/>
                  <a:cs typeface="Calibri"/>
                  <a:sym typeface="Calibri"/>
                </a:endParaRPr>
              </a:p>
            </p:txBody>
          </p:sp>
          <p:pic>
            <p:nvPicPr>
              <p:cNvPr id="78865" name="Picture 13"/>
              <p:cNvPicPr>
                <a:picLocks noChangeAspect="1" noChangeArrowheads="1"/>
              </p:cNvPicPr>
              <p:nvPr/>
            </p:nvPicPr>
            <p:blipFill>
              <a:blip r:embed="rId2">
                <a:extLst>
                  <a:ext uri="{28A0092B-C50C-407E-A947-70E740481C1C}">
                    <a14:useLocalDpi xmlns:a14="http://schemas.microsoft.com/office/drawing/2010/main" val="0"/>
                  </a:ext>
                </a:extLst>
              </a:blip>
              <a:srcRect l="10510" t="19218" r="29121" b="8559"/>
              <a:stretch>
                <a:fillRect/>
              </a:stretch>
            </p:blipFill>
            <p:spPr bwMode="auto">
              <a:xfrm>
                <a:off x="833040" y="22596545"/>
                <a:ext cx="676587" cy="660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03032"/>
            <a:ext cx="9144000" cy="7386638"/>
          </a:xfrm>
          <a:prstGeom prst="rect">
            <a:avLst/>
          </a:prstGeom>
        </p:spPr>
        <p:txBody>
          <a:bodyPr wrap="square">
            <a:spAutoFit/>
          </a:bodyPr>
          <a:lstStyle/>
          <a:p>
            <a:r>
              <a:rPr lang="en-US" sz="2400" dirty="0">
                <a:latin typeface="Helvetica Neue" charset="0"/>
                <a:ea typeface="Cambria" charset="0"/>
                <a:cs typeface="Cambria" charset="0"/>
              </a:rPr>
              <a:t>M</a:t>
            </a:r>
            <a:r>
              <a:rPr lang="en-US" sz="2400" dirty="0" smtClean="0">
                <a:effectLst/>
                <a:latin typeface="Helvetica Neue" charset="0"/>
                <a:ea typeface="Cambria" charset="0"/>
                <a:cs typeface="Cambria" charset="0"/>
              </a:rPr>
              <a:t>odified LeNet-5 convolutional network, or “</a:t>
            </a:r>
            <a:r>
              <a:rPr lang="en-US" sz="2400" dirty="0" err="1" smtClean="0">
                <a:effectLst/>
                <a:latin typeface="Helvetica Neue" charset="0"/>
                <a:ea typeface="Cambria" charset="0"/>
                <a:cs typeface="Cambria" charset="0"/>
              </a:rPr>
              <a:t>ConvNet</a:t>
            </a:r>
            <a:r>
              <a:rPr lang="en-US" sz="2400" dirty="0" smtClean="0">
                <a:effectLst/>
                <a:latin typeface="Helvetica Neue" charset="0"/>
                <a:ea typeface="Cambria" charset="0"/>
                <a:cs typeface="Cambria" charset="0"/>
              </a:rPr>
              <a:t>” </a:t>
            </a:r>
          </a:p>
          <a:p>
            <a:r>
              <a:rPr lang="en-US" sz="2400" dirty="0" smtClean="0">
                <a:effectLst/>
                <a:latin typeface="Helvetica Neue" charset="0"/>
                <a:ea typeface="Cambria" charset="0"/>
                <a:cs typeface="Cambria" charset="0"/>
              </a:rPr>
              <a:t>(</a:t>
            </a:r>
            <a:r>
              <a:rPr lang="en-US" sz="2400" dirty="0" err="1" smtClean="0">
                <a:effectLst/>
                <a:latin typeface="Helvetica Neue" charset="0"/>
                <a:ea typeface="Cambria" charset="0"/>
                <a:cs typeface="Cambria" charset="0"/>
              </a:rPr>
              <a:t>LeCun</a:t>
            </a:r>
            <a:r>
              <a:rPr lang="en-US" sz="2400" dirty="0" smtClean="0">
                <a:effectLst/>
                <a:latin typeface="Helvetica Neue" charset="0"/>
                <a:ea typeface="Cambria" charset="0"/>
                <a:cs typeface="Cambria" charset="0"/>
              </a:rPr>
              <a:t> et al., 1998)</a:t>
            </a:r>
          </a:p>
          <a:p>
            <a:r>
              <a:rPr lang="en-US" sz="4800" dirty="0" smtClean="0">
                <a:latin typeface="Helvetica Neue" charset="0"/>
                <a:ea typeface="Cambria" charset="0"/>
                <a:cs typeface="Cambria" charset="0"/>
              </a:rPr>
              <a:t>THE FINE PRINT</a:t>
            </a:r>
            <a:endParaRPr lang="en-US" sz="4800" dirty="0" smtClean="0">
              <a:effectLst/>
              <a:latin typeface="Helvetica Neue" charset="0"/>
              <a:ea typeface="Cambria" charset="0"/>
              <a:cs typeface="Cambria" charset="0"/>
            </a:endParaRPr>
          </a:p>
          <a:p>
            <a:r>
              <a:rPr lang="en-US" dirty="0"/>
              <a:t>	</a:t>
            </a:r>
            <a:r>
              <a:rPr lang="en-US" b="1" dirty="0" err="1" smtClean="0"/>
              <a:t>ConvNet</a:t>
            </a:r>
            <a:r>
              <a:rPr lang="en-US" b="1" dirty="0" smtClean="0"/>
              <a:t> contains </a:t>
            </a:r>
            <a:r>
              <a:rPr lang="en-US" b="1" dirty="0"/>
              <a:t>multiple successive stages of convolution, sigmoidal nonlinearity, and spatial LP-pooling /subsampling, followed typically by one or two fully- connected layers and a linear classifier.</a:t>
            </a:r>
            <a:r>
              <a:rPr lang="en-US" dirty="0"/>
              <a:t> The architecture of </a:t>
            </a:r>
            <a:r>
              <a:rPr lang="en-US" dirty="0" err="1"/>
              <a:t>ConvNet</a:t>
            </a:r>
            <a:r>
              <a:rPr lang="en-US" dirty="0"/>
              <a:t> is partly inspired by neuroscience of the ventral pathway (recognition pathway) in the visual cortex, the LGN-V1-V2-V4-IT hierarchy (Jarrett, </a:t>
            </a:r>
            <a:r>
              <a:rPr lang="en-US" dirty="0" err="1"/>
              <a:t>Kavukcuoglu</a:t>
            </a:r>
            <a:r>
              <a:rPr lang="en-US" dirty="0"/>
              <a:t>, </a:t>
            </a:r>
            <a:r>
              <a:rPr lang="en-US" dirty="0" err="1"/>
              <a:t>Ranzato</a:t>
            </a:r>
            <a:r>
              <a:rPr lang="en-US" dirty="0"/>
              <a:t>, &amp; </a:t>
            </a:r>
            <a:r>
              <a:rPr lang="en-US" dirty="0" err="1"/>
              <a:t>LeCun</a:t>
            </a:r>
            <a:r>
              <a:rPr lang="en-US" dirty="0"/>
              <a:t>, 2009). The filtering and pooling layers in </a:t>
            </a:r>
            <a:r>
              <a:rPr lang="en-US" dirty="0" err="1"/>
              <a:t>ConvNet</a:t>
            </a:r>
            <a:r>
              <a:rPr lang="en-US" dirty="0"/>
              <a:t> are inspired by the linear filtering operations of simple cells and the non-linear pooling operations of complex cells in V1. We used this same architecture in our investigation, with two stages of convolution followed by one layer of fully-connected units, followed by a classifier. The first </a:t>
            </a:r>
            <a:r>
              <a:rPr lang="en-US" b="1" dirty="0"/>
              <a:t>convolutional layer consists of a filter bank containing 6 (trainable) convolutional filters</a:t>
            </a:r>
            <a:r>
              <a:rPr lang="en-US" dirty="0"/>
              <a:t> that are 5x5 pixels in size. The output is a set of 6 feature maps, where each feature map consists of the 2D convolution of one of the filters with the input image. The convolution is followed by a nonlinearity step consisting of applying a </a:t>
            </a:r>
            <a:r>
              <a:rPr lang="en-US" dirty="0" err="1" smtClean="0"/>
              <a:t>pointwise</a:t>
            </a:r>
            <a:r>
              <a:rPr lang="en-US" dirty="0" smtClean="0"/>
              <a:t> </a:t>
            </a:r>
            <a:r>
              <a:rPr lang="en-US" dirty="0" err="1"/>
              <a:t>tanh</a:t>
            </a:r>
            <a:r>
              <a:rPr lang="en-US" dirty="0"/>
              <a:t> (sigmoidal) function to each value in the feature maps. This is followed by a MAX pooling/subsampling operation over a window of size 2x2 pixels on each of the 6 convolutional feature maps (independently). We set the “stride” of the pooling (i.e. the step size for successive pooling windows) to be equal to the size of the pooling window, such that that pooling windows all tile exactly with no overlap. This is followed by a</a:t>
            </a:r>
            <a:r>
              <a:rPr lang="en-US" b="1" dirty="0"/>
              <a:t> second convolutional layer with 16 second-layer filter banks</a:t>
            </a:r>
            <a:r>
              <a:rPr lang="en-US" dirty="0"/>
              <a:t>, each of which can takes input from any of the 6 outputs from the first layer, with weights determined during training. The second pooling/subsampling layer is followed by a</a:t>
            </a:r>
            <a:r>
              <a:rPr lang="en-US" b="1" dirty="0"/>
              <a:t> fully connected layer with 120 units</a:t>
            </a:r>
            <a:r>
              <a:rPr lang="en-US" dirty="0"/>
              <a:t>, followed by a </a:t>
            </a:r>
            <a:r>
              <a:rPr lang="en-US" b="1" dirty="0"/>
              <a:t>linear classifier with 26 units, one for each letter in the alphabet</a:t>
            </a:r>
            <a:r>
              <a:rPr lang="en-US" dirty="0"/>
              <a:t>.</a:t>
            </a:r>
          </a:p>
          <a:p>
            <a:r>
              <a:rPr lang="en-US" dirty="0" smtClean="0">
                <a:effectLst/>
                <a:latin typeface="Helvetica Neue" charset="0"/>
                <a:ea typeface="Cambria" charset="0"/>
                <a:cs typeface="Cambria" charset="0"/>
              </a:rPr>
              <a:t> </a:t>
            </a:r>
            <a:endParaRPr lang="en-US" dirty="0"/>
          </a:p>
        </p:txBody>
      </p:sp>
    </p:spTree>
    <p:extLst>
      <p:ext uri="{BB962C8B-B14F-4D97-AF65-F5344CB8AC3E}">
        <p14:creationId xmlns:p14="http://schemas.microsoft.com/office/powerpoint/2010/main" val="123116223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7" name="Picture 3" descr="demo-central2.psd"/>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395664" y="0"/>
            <a:ext cx="1533525" cy="6877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539" name="Rectangle 5"/>
          <p:cNvSpPr>
            <a:spLocks noChangeArrowheads="1"/>
          </p:cNvSpPr>
          <p:nvPr/>
        </p:nvSpPr>
        <p:spPr bwMode="auto">
          <a:xfrm>
            <a:off x="1697039" y="138113"/>
            <a:ext cx="808037" cy="6170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128"/>
              </a:defRPr>
            </a:lvl1pPr>
            <a:lvl2pPr marL="742950" indent="-285750" eaLnBrk="0" hangingPunct="0">
              <a:defRPr sz="2400">
                <a:solidFill>
                  <a:schemeClr val="tx1"/>
                </a:solidFill>
                <a:latin typeface="Calibri" charset="0"/>
                <a:ea typeface="ＭＳ Ｐゴシック" charset="-128"/>
              </a:defRPr>
            </a:lvl2pPr>
            <a:lvl3pPr marL="1143000" indent="-228600" eaLnBrk="0" hangingPunct="0">
              <a:defRPr sz="2400">
                <a:solidFill>
                  <a:schemeClr val="tx1"/>
                </a:solidFill>
                <a:latin typeface="Calibri" charset="0"/>
                <a:ea typeface="ＭＳ Ｐゴシック" charset="-128"/>
              </a:defRPr>
            </a:lvl3pPr>
            <a:lvl4pPr marL="1600200" indent="-228600" eaLnBrk="0" hangingPunct="0">
              <a:defRPr sz="2400">
                <a:solidFill>
                  <a:schemeClr val="tx1"/>
                </a:solidFill>
                <a:latin typeface="Calibri" charset="0"/>
                <a:ea typeface="ＭＳ Ｐゴシック" charset="-128"/>
              </a:defRPr>
            </a:lvl4pPr>
            <a:lvl5pPr marL="2057400" indent="-228600" eaLnBrk="0" hangingPunct="0">
              <a:defRPr sz="2400">
                <a:solidFill>
                  <a:schemeClr val="tx1"/>
                </a:solidFill>
                <a:latin typeface="Calibri" charset="0"/>
                <a:ea typeface="ＭＳ Ｐゴシック" charset="-128"/>
              </a:defRPr>
            </a:lvl5pPr>
            <a:lvl6pPr marL="2514600" indent="-228600" defTabSz="4572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defTabSz="4572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defTabSz="4572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defTabSz="457200" eaLnBrk="0" fontAlgn="base" hangingPunct="0">
              <a:spcBef>
                <a:spcPct val="0"/>
              </a:spcBef>
              <a:spcAft>
                <a:spcPct val="0"/>
              </a:spcAft>
              <a:defRPr sz="2400">
                <a:solidFill>
                  <a:schemeClr val="tx1"/>
                </a:solidFill>
                <a:latin typeface="Calibri" charset="0"/>
                <a:ea typeface="ＭＳ Ｐゴシック" charset="-128"/>
              </a:defRPr>
            </a:lvl9pPr>
          </a:lstStyle>
          <a:p>
            <a:pPr eaLnBrk="1" hangingPunct="1">
              <a:lnSpc>
                <a:spcPct val="279000"/>
              </a:lnSpc>
            </a:pPr>
            <a:r>
              <a:rPr lang="en-US" altLang="en-US" sz="1800"/>
              <a:t> 0.4%</a:t>
            </a:r>
          </a:p>
          <a:p>
            <a:pPr eaLnBrk="1" hangingPunct="1">
              <a:lnSpc>
                <a:spcPct val="279000"/>
              </a:lnSpc>
            </a:pPr>
            <a:r>
              <a:rPr lang="en-US" altLang="en-US" sz="1800"/>
              <a:t> 0.8%</a:t>
            </a:r>
          </a:p>
          <a:p>
            <a:pPr eaLnBrk="1" hangingPunct="1">
              <a:lnSpc>
                <a:spcPct val="279000"/>
              </a:lnSpc>
            </a:pPr>
            <a:r>
              <a:rPr lang="en-US" altLang="en-US" sz="1800"/>
              <a:t> 1.6%</a:t>
            </a:r>
          </a:p>
          <a:p>
            <a:pPr eaLnBrk="1" hangingPunct="1">
              <a:lnSpc>
                <a:spcPct val="279000"/>
              </a:lnSpc>
            </a:pPr>
            <a:r>
              <a:rPr lang="en-US" altLang="en-US" sz="1800"/>
              <a:t> 3.1%</a:t>
            </a:r>
          </a:p>
          <a:p>
            <a:pPr eaLnBrk="1" hangingPunct="1">
              <a:lnSpc>
                <a:spcPct val="279000"/>
              </a:lnSpc>
            </a:pPr>
            <a:r>
              <a:rPr lang="en-US" altLang="en-US" sz="1800"/>
              <a:t> 6.3%</a:t>
            </a:r>
          </a:p>
          <a:p>
            <a:pPr eaLnBrk="1" hangingPunct="1">
              <a:lnSpc>
                <a:spcPct val="279000"/>
              </a:lnSpc>
            </a:pPr>
            <a:r>
              <a:rPr lang="en-US" altLang="en-US" sz="1800"/>
              <a:t>12.5%</a:t>
            </a:r>
          </a:p>
          <a:p>
            <a:pPr eaLnBrk="1" hangingPunct="1">
              <a:lnSpc>
                <a:spcPct val="279000"/>
              </a:lnSpc>
            </a:pPr>
            <a:r>
              <a:rPr lang="en-US" altLang="en-US" sz="1800"/>
              <a:t>25%</a:t>
            </a:r>
          </a:p>
          <a:p>
            <a:pPr eaLnBrk="1" hangingPunct="1">
              <a:lnSpc>
                <a:spcPct val="279000"/>
              </a:lnSpc>
            </a:pPr>
            <a:r>
              <a:rPr lang="en-US" altLang="en-US" sz="1800"/>
              <a:t>50%</a:t>
            </a:r>
          </a:p>
        </p:txBody>
      </p:sp>
      <p:sp>
        <p:nvSpPr>
          <p:cNvPr id="65540" name="Rectangle 6"/>
          <p:cNvSpPr>
            <a:spLocks noChangeArrowheads="1"/>
          </p:cNvSpPr>
          <p:nvPr/>
        </p:nvSpPr>
        <p:spPr bwMode="auto">
          <a:xfrm>
            <a:off x="1546226" y="-7938"/>
            <a:ext cx="1073150" cy="485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charset="0"/>
                <a:ea typeface="ＭＳ Ｐゴシック" charset="-128"/>
              </a:defRPr>
            </a:lvl1pPr>
            <a:lvl2pPr marL="742950" indent="-285750" eaLnBrk="0" hangingPunct="0">
              <a:defRPr sz="2400">
                <a:solidFill>
                  <a:schemeClr val="tx1"/>
                </a:solidFill>
                <a:latin typeface="Calibri" charset="0"/>
                <a:ea typeface="ＭＳ Ｐゴシック" charset="-128"/>
              </a:defRPr>
            </a:lvl2pPr>
            <a:lvl3pPr marL="1143000" indent="-228600" eaLnBrk="0" hangingPunct="0">
              <a:defRPr sz="2400">
                <a:solidFill>
                  <a:schemeClr val="tx1"/>
                </a:solidFill>
                <a:latin typeface="Calibri" charset="0"/>
                <a:ea typeface="ＭＳ Ｐゴシック" charset="-128"/>
              </a:defRPr>
            </a:lvl3pPr>
            <a:lvl4pPr marL="1600200" indent="-228600" eaLnBrk="0" hangingPunct="0">
              <a:defRPr sz="2400">
                <a:solidFill>
                  <a:schemeClr val="tx1"/>
                </a:solidFill>
                <a:latin typeface="Calibri" charset="0"/>
                <a:ea typeface="ＭＳ Ｐゴシック" charset="-128"/>
              </a:defRPr>
            </a:lvl4pPr>
            <a:lvl5pPr marL="2057400" indent="-228600" eaLnBrk="0" hangingPunct="0">
              <a:defRPr sz="2400">
                <a:solidFill>
                  <a:schemeClr val="tx1"/>
                </a:solidFill>
                <a:latin typeface="Calibri" charset="0"/>
                <a:ea typeface="ＭＳ Ｐゴシック" charset="-128"/>
              </a:defRPr>
            </a:lvl5pPr>
            <a:lvl6pPr marL="2514600" indent="-228600" defTabSz="4572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defTabSz="4572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defTabSz="4572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defTabSz="457200" eaLnBrk="0" fontAlgn="base" hangingPunct="0">
              <a:spcBef>
                <a:spcPct val="0"/>
              </a:spcBef>
              <a:spcAft>
                <a:spcPct val="0"/>
              </a:spcAft>
              <a:defRPr sz="2400">
                <a:solidFill>
                  <a:schemeClr val="tx1"/>
                </a:solidFill>
                <a:latin typeface="Calibri" charset="0"/>
                <a:ea typeface="ＭＳ Ｐゴシック" charset="-128"/>
              </a:defRPr>
            </a:lvl9pPr>
          </a:lstStyle>
          <a:p>
            <a:pPr eaLnBrk="1" hangingPunct="1">
              <a:lnSpc>
                <a:spcPct val="150000"/>
              </a:lnSpc>
            </a:pPr>
            <a:r>
              <a:rPr lang="en-US" altLang="en-US" sz="1800"/>
              <a:t>Efficiency</a:t>
            </a:r>
          </a:p>
        </p:txBody>
      </p:sp>
      <p:sp>
        <p:nvSpPr>
          <p:cNvPr id="8" name="TextBox 7"/>
          <p:cNvSpPr txBox="1"/>
          <p:nvPr/>
        </p:nvSpPr>
        <p:spPr>
          <a:xfrm>
            <a:off x="8762940" y="3378200"/>
            <a:ext cx="400110" cy="3479800"/>
          </a:xfrm>
          <a:prstGeom prst="rect">
            <a:avLst/>
          </a:prstGeom>
          <a:noFill/>
        </p:spPr>
        <p:txBody>
          <a:bodyPr vert="vert270">
            <a:spAutoFit/>
          </a:bodyPr>
          <a:lstStyle/>
          <a:p>
            <a:pPr>
              <a:defRPr/>
            </a:pPr>
            <a:r>
              <a:rPr lang="en-US" sz="1400" dirty="0">
                <a:ea typeface="ＭＳ Ｐゴシック" charset="0"/>
                <a:cs typeface="ＭＳ Ｐゴシック" charset="0"/>
              </a:rPr>
              <a:t>Rosen &amp; Pelli, submitted to </a:t>
            </a:r>
            <a:r>
              <a:rPr lang="en-US" sz="1400" i="1" dirty="0">
                <a:ea typeface="ＭＳ Ｐゴシック" charset="0"/>
                <a:cs typeface="ＭＳ Ｐゴシック" charset="0"/>
              </a:rPr>
              <a:t>Journal of Vision</a:t>
            </a:r>
          </a:p>
        </p:txBody>
      </p:sp>
    </p:spTree>
    <p:extLst>
      <p:ext uri="{BB962C8B-B14F-4D97-AF65-F5344CB8AC3E}">
        <p14:creationId xmlns:p14="http://schemas.microsoft.com/office/powerpoint/2010/main" val="300144454"/>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
            <a:ext cx="9144000" cy="7017306"/>
          </a:xfrm>
          <a:prstGeom prst="rect">
            <a:avLst/>
          </a:prstGeom>
        </p:spPr>
        <p:txBody>
          <a:bodyPr wrap="square">
            <a:spAutoFit/>
          </a:bodyPr>
          <a:lstStyle/>
          <a:p>
            <a:r>
              <a:rPr lang="en-US" dirty="0"/>
              <a:t>	</a:t>
            </a:r>
            <a:r>
              <a:rPr lang="en-US" dirty="0" smtClean="0"/>
              <a:t>We </a:t>
            </a:r>
            <a:r>
              <a:rPr lang="en-US" dirty="0" err="1" smtClean="0"/>
              <a:t>pretrained</a:t>
            </a:r>
            <a:r>
              <a:rPr lang="en-US" dirty="0" smtClean="0"/>
              <a:t> the convolutional layers on the SHVN (Street View House Numbers) dataset (</a:t>
            </a:r>
            <a:r>
              <a:rPr lang="en-US" u="sng" dirty="0" smtClean="0">
                <a:hlinkClick r:id="rId2"/>
              </a:rPr>
              <a:t>http://ufldl.stanford.edu/housenumbers/</a:t>
            </a:r>
            <a:r>
              <a:rPr lang="en-US" dirty="0" smtClean="0"/>
              <a:t>). This contains </a:t>
            </a:r>
            <a:r>
              <a:rPr lang="en-US" b="1" dirty="0" smtClean="0"/>
              <a:t>house numbers from Google Street View images</a:t>
            </a:r>
            <a:r>
              <a:rPr lang="en-US" dirty="0" smtClean="0"/>
              <a:t>, with the large variability in appearance that is typically found in natural images. Once we had</a:t>
            </a:r>
            <a:r>
              <a:rPr lang="en-US" b="1" dirty="0" smtClean="0"/>
              <a:t> trained the network on this dataset</a:t>
            </a:r>
            <a:r>
              <a:rPr lang="en-US" dirty="0" smtClean="0"/>
              <a:t>, we then </a:t>
            </a:r>
            <a:r>
              <a:rPr lang="en-US" b="1" dirty="0" smtClean="0"/>
              <a:t>froze the convolutional layers </a:t>
            </a:r>
            <a:r>
              <a:rPr lang="en-US" dirty="0" smtClean="0"/>
              <a:t>(i.e. did not allow them to be modified further), and then allowed only the fully-connected and classifier layers to be trained and specialized for each subsequent training sample. Thus, the core of the network (the convolutional weights) is the same for all of the psychophysics tasks.</a:t>
            </a:r>
            <a:endParaRPr lang="en-US" dirty="0"/>
          </a:p>
          <a:p>
            <a:r>
              <a:rPr lang="en-US" dirty="0" smtClean="0"/>
              <a:t>	In </a:t>
            </a:r>
            <a:r>
              <a:rPr lang="en-US" dirty="0"/>
              <a:t>our experiments, we train our our </a:t>
            </a:r>
            <a:r>
              <a:rPr lang="en-US" dirty="0" err="1"/>
              <a:t>ConvNet</a:t>
            </a:r>
            <a:r>
              <a:rPr lang="en-US" dirty="0"/>
              <a:t> to classify letters in noise. For a particular font, we generate a set of 26 templates, one for each letter, embedded in an image 64x64 pixels in size. For a particular signal-to-noise ratio, we generate a noisy input stimulus by adding white noise (“noise”) to the image (“signal”) of one of </a:t>
            </a:r>
            <a:r>
              <a:rPr lang="en-US" dirty="0" smtClean="0"/>
              <a:t>the 26 </a:t>
            </a:r>
            <a:r>
              <a:rPr lang="en-US" dirty="0"/>
              <a:t>letters.  The signal-to-noise ratio is the (dimensionless) ratio of the contrast energy of the signal (letter) </a:t>
            </a:r>
            <a:r>
              <a:rPr lang="en-US" i="1" dirty="0"/>
              <a:t>E</a:t>
            </a:r>
            <a:r>
              <a:rPr lang="en-US" dirty="0"/>
              <a:t>  in deg</a:t>
            </a:r>
            <a:r>
              <a:rPr lang="en-US" baseline="30000" dirty="0"/>
              <a:t>2</a:t>
            </a:r>
            <a:r>
              <a:rPr lang="en-US" dirty="0"/>
              <a:t> divided by the power spectral density of the white noise </a:t>
            </a:r>
            <a:r>
              <a:rPr lang="en-US" i="1" dirty="0"/>
              <a:t>N</a:t>
            </a:r>
            <a:r>
              <a:rPr lang="en-US" dirty="0"/>
              <a:t>, also in deg</a:t>
            </a:r>
            <a:r>
              <a:rPr lang="en-US" baseline="30000" dirty="0"/>
              <a:t>2</a:t>
            </a:r>
            <a:r>
              <a:rPr lang="en-US" dirty="0"/>
              <a:t>.</a:t>
            </a:r>
          </a:p>
          <a:p>
            <a:r>
              <a:rPr lang="en-US" dirty="0" smtClean="0"/>
              <a:t>	We </a:t>
            </a:r>
            <a:r>
              <a:rPr lang="en-US" dirty="0"/>
              <a:t>place the letter in one of several possible positions in the image to test the robustness of the network to variations in position. We generate 10,000 images for each of 5 signal-to-noise </a:t>
            </a:r>
            <a:r>
              <a:rPr lang="en-US" dirty="0" smtClean="0"/>
              <a:t>ratios </a:t>
            </a:r>
            <a:r>
              <a:rPr lang="en-US" dirty="0"/>
              <a:t>(SNR) = 10</a:t>
            </a:r>
            <a:r>
              <a:rPr lang="en-US" baseline="30000" dirty="0"/>
              <a:t>1</a:t>
            </a:r>
            <a:r>
              <a:rPr lang="en-US" dirty="0"/>
              <a:t>, 10</a:t>
            </a:r>
            <a:r>
              <a:rPr lang="en-US" baseline="30000" dirty="0"/>
              <a:t>1.5</a:t>
            </a:r>
            <a:r>
              <a:rPr lang="en-US" dirty="0"/>
              <a:t>, 10</a:t>
            </a:r>
            <a:r>
              <a:rPr lang="en-US" baseline="30000" dirty="0"/>
              <a:t>2</a:t>
            </a:r>
            <a:r>
              <a:rPr lang="en-US" dirty="0"/>
              <a:t>, 10</a:t>
            </a:r>
            <a:r>
              <a:rPr lang="en-US" baseline="30000" dirty="0"/>
              <a:t>2.5</a:t>
            </a:r>
            <a:r>
              <a:rPr lang="en-US" dirty="0"/>
              <a:t>, 10</a:t>
            </a:r>
            <a:r>
              <a:rPr lang="en-US" baseline="30000" dirty="0"/>
              <a:t>3</a:t>
            </a:r>
            <a:r>
              <a:rPr lang="en-US" dirty="0"/>
              <a:t>. We set aside 20% of these images for testing, and use 80% for training the network, resulting in a total of </a:t>
            </a:r>
            <a:r>
              <a:rPr lang="en-US" b="1" dirty="0"/>
              <a:t>40,000 training samples for a particular font</a:t>
            </a:r>
            <a:r>
              <a:rPr lang="en-US" dirty="0"/>
              <a:t>. We use a stochastic gradient descent algorithm, and train the network until the training error changes by less than 0.1% in a epoch (an epoch is an iteration through all training images). The training usually takes 20-50 </a:t>
            </a:r>
            <a:r>
              <a:rPr lang="en-US" dirty="0" smtClean="0"/>
              <a:t>epochs. </a:t>
            </a:r>
            <a:r>
              <a:rPr lang="en-US" dirty="0"/>
              <a:t>After the network is trained,</a:t>
            </a:r>
            <a:r>
              <a:rPr lang="en-US" b="1" dirty="0"/>
              <a:t> we test the performance </a:t>
            </a:r>
            <a:r>
              <a:rPr lang="en-US" dirty="0"/>
              <a:t>on a larger set of 11 different signal-to-noise ratios (ranging from SNR = 10</a:t>
            </a:r>
            <a:r>
              <a:rPr lang="en-US" baseline="30000" dirty="0"/>
              <a:t>-1</a:t>
            </a:r>
            <a:r>
              <a:rPr lang="en-US" dirty="0"/>
              <a:t> to 10</a:t>
            </a:r>
            <a:r>
              <a:rPr lang="en-US" baseline="30000" dirty="0"/>
              <a:t>4</a:t>
            </a:r>
            <a:r>
              <a:rPr lang="en-US" dirty="0"/>
              <a:t> in half-decade steps) to </a:t>
            </a:r>
            <a:r>
              <a:rPr lang="en-US" b="1" dirty="0"/>
              <a:t>obtain a psychometric curve</a:t>
            </a:r>
            <a:r>
              <a:rPr lang="en-US" dirty="0"/>
              <a:t> for the network (see </a:t>
            </a:r>
            <a:r>
              <a:rPr lang="en-US" dirty="0" smtClean="0"/>
              <a:t>slide). </a:t>
            </a:r>
            <a:r>
              <a:rPr lang="en-US" dirty="0"/>
              <a:t>Unlike the machine vision competitions where the goal is to obtain perfect levels of performance, human psychophysics is done at moderate levels of performance, e.g. 64% accuracy, in order to measure threshold. The </a:t>
            </a:r>
            <a:r>
              <a:rPr lang="en-US" b="1" dirty="0"/>
              <a:t>psychometric curve is fit with a </a:t>
            </a:r>
            <a:r>
              <a:rPr lang="en-US" b="1" dirty="0" err="1"/>
              <a:t>Weibull</a:t>
            </a:r>
            <a:r>
              <a:rPr lang="en-US" b="1" dirty="0"/>
              <a:t> function</a:t>
            </a:r>
            <a:r>
              <a:rPr lang="en-US" dirty="0"/>
              <a:t>, </a:t>
            </a:r>
          </a:p>
        </p:txBody>
      </p:sp>
    </p:spTree>
    <p:extLst>
      <p:ext uri="{BB962C8B-B14F-4D97-AF65-F5344CB8AC3E}">
        <p14:creationId xmlns:p14="http://schemas.microsoft.com/office/powerpoint/2010/main" val="1663780150"/>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144000" cy="4247317"/>
          </a:xfrm>
          <a:prstGeom prst="rect">
            <a:avLst/>
          </a:prstGeom>
        </p:spPr>
        <p:txBody>
          <a:bodyPr wrap="square">
            <a:spAutoFit/>
          </a:bodyPr>
          <a:lstStyle/>
          <a:p>
            <a:r>
              <a:rPr lang="en-US" dirty="0" smtClean="0"/>
              <a:t>which allows us to interpolate the curve and determine the contrast threshold (the contrast energy required for the network to identify 64% of the letters correctly).</a:t>
            </a:r>
          </a:p>
          <a:p>
            <a:r>
              <a:rPr lang="en-US" dirty="0" smtClean="0"/>
              <a:t>	We also calculate the performance (proportion of correct letter identifications) of the</a:t>
            </a:r>
            <a:r>
              <a:rPr lang="en-US" b="1" dirty="0" smtClean="0"/>
              <a:t> ideal observer</a:t>
            </a:r>
            <a:r>
              <a:rPr lang="en-US" dirty="0" smtClean="0"/>
              <a:t> on each of the datasets. The ideal observer uses the original (noise-free) letters as templates (with the same set of possible positions as above), and, for each noisy letter image, chooses the letter that has the smallest mean-squared-error from the noisy letter. This is the </a:t>
            </a:r>
            <a:r>
              <a:rPr lang="en-US" b="1" dirty="0" smtClean="0"/>
              <a:t>maximum likelihood classifier</a:t>
            </a:r>
            <a:r>
              <a:rPr lang="en-US" dirty="0" smtClean="0"/>
              <a:t>. A psychometric function (and its corresponding contrast threshold) is calculated for the ideal observer as well (see blue curve in slide), and the </a:t>
            </a:r>
            <a:r>
              <a:rPr lang="en-US" i="1" dirty="0" smtClean="0"/>
              <a:t>efficiency</a:t>
            </a:r>
            <a:r>
              <a:rPr lang="en-US" dirty="0" smtClean="0"/>
              <a:t> of the network is defined as the ratio of the ideal threshold energy to the network's threshold energy. </a:t>
            </a:r>
            <a:br>
              <a:rPr lang="en-US" dirty="0" smtClean="0"/>
            </a:br>
            <a:r>
              <a:rPr lang="en-US" dirty="0" smtClean="0"/>
              <a:t>	Signal detection theory has shown that the detectability of a noisy signal in white noise depends solely on the signal to noise ratio, independent of whatever shape the signal happens to take. Looking at the slide, letters are easily identifiable in the signal to noise ratio </a:t>
            </a:r>
            <a:r>
              <a:rPr lang="en-US" i="1" dirty="0" smtClean="0"/>
              <a:t>E/N</a:t>
            </a:r>
            <a:r>
              <a:rPr lang="en-US" dirty="0" smtClean="0"/>
              <a:t> of 1000 or more, but you’re reduced to mere guessing at signal to noise ratios less than or equal to 10. In fact, our observers’ thresholds (for 64% correct) are at </a:t>
            </a:r>
            <a:r>
              <a:rPr lang="en-US" i="1" dirty="0" smtClean="0"/>
              <a:t>E/N</a:t>
            </a:r>
            <a:r>
              <a:rPr lang="en-US" dirty="0" smtClean="0"/>
              <a:t> = 132. </a:t>
            </a:r>
            <a:endParaRPr lang="en-US" dirty="0"/>
          </a:p>
        </p:txBody>
      </p:sp>
    </p:spTree>
    <p:extLst>
      <p:ext uri="{BB962C8B-B14F-4D97-AF65-F5344CB8AC3E}">
        <p14:creationId xmlns:p14="http://schemas.microsoft.com/office/powerpoint/2010/main" val="2002205046"/>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6468532"/>
            <a:ext cx="9144000" cy="369332"/>
          </a:xfrm>
          <a:prstGeom prst="rect">
            <a:avLst/>
          </a:prstGeom>
        </p:spPr>
        <p:txBody>
          <a:bodyPr wrap="square">
            <a:spAutoFit/>
          </a:bodyPr>
          <a:lstStyle/>
          <a:p>
            <a:r>
              <a:rPr lang="en-US" b="1" dirty="0" smtClean="0">
                <a:solidFill>
                  <a:srgbClr val="222222"/>
                </a:solidFill>
                <a:effectLst/>
                <a:latin typeface="Helvetica Neue" charset="0"/>
                <a:ea typeface="Cambria" charset="0"/>
                <a:cs typeface="Cambria" charset="0"/>
              </a:rPr>
              <a:t>The Street View House Numbers (SVHN) </a:t>
            </a:r>
            <a:r>
              <a:rPr lang="en-US" dirty="0" smtClean="0">
                <a:solidFill>
                  <a:srgbClr val="222222"/>
                </a:solidFill>
                <a:effectLst/>
                <a:latin typeface="Helvetica Neue" charset="0"/>
                <a:ea typeface="Cambria" charset="0"/>
                <a:cs typeface="Cambria" charset="0"/>
              </a:rPr>
              <a:t>Dataset (</a:t>
            </a:r>
            <a:r>
              <a:rPr lang="en-US" dirty="0" err="1" smtClean="0">
                <a:effectLst/>
                <a:latin typeface="Helvetica Neue" charset="0"/>
                <a:ea typeface="Cambria" charset="0"/>
                <a:cs typeface="Cambria" charset="0"/>
              </a:rPr>
              <a:t>Netzer</a:t>
            </a:r>
            <a:r>
              <a:rPr lang="en-US" dirty="0" smtClean="0">
                <a:effectLst/>
                <a:latin typeface="Helvetica Neue" charset="0"/>
                <a:ea typeface="Cambria" charset="0"/>
                <a:cs typeface="Cambria" charset="0"/>
              </a:rPr>
              <a:t> et al., 2011)</a:t>
            </a:r>
            <a:r>
              <a:rPr lang="en-US" dirty="0" smtClean="0">
                <a:effectLst/>
              </a:rPr>
              <a:t> </a:t>
            </a:r>
            <a:endParaRPr lang="en-US" dirty="0"/>
          </a:p>
        </p:txBody>
      </p:sp>
      <p:pic>
        <p:nvPicPr>
          <p:cNvPr id="4" name="image15.png"/>
          <p:cNvPicPr/>
          <p:nvPr/>
        </p:nvPicPr>
        <p:blipFill>
          <a:blip r:embed="rId2"/>
          <a:srcRect l="11939" t="4772" r="35889" b="10732"/>
          <a:stretch>
            <a:fillRect/>
          </a:stretch>
        </p:blipFill>
        <p:spPr>
          <a:xfrm>
            <a:off x="0" y="-1"/>
            <a:ext cx="8690664" cy="6468533"/>
          </a:xfrm>
          <a:prstGeom prst="rect">
            <a:avLst/>
          </a:prstGeom>
          <a:ln/>
        </p:spPr>
      </p:pic>
    </p:spTree>
    <p:extLst>
      <p:ext uri="{BB962C8B-B14F-4D97-AF65-F5344CB8AC3E}">
        <p14:creationId xmlns:p14="http://schemas.microsoft.com/office/powerpoint/2010/main" val="901491419"/>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TextBox 3"/>
          <p:cNvSpPr txBox="1">
            <a:spLocks noChangeArrowheads="1"/>
          </p:cNvSpPr>
          <p:nvPr/>
        </p:nvSpPr>
        <p:spPr bwMode="auto">
          <a:xfrm>
            <a:off x="0" y="-33338"/>
            <a:ext cx="9144000"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128"/>
              </a:defRPr>
            </a:lvl1pPr>
            <a:lvl2pPr marL="742950" indent="-285750" eaLnBrk="0" hangingPunct="0">
              <a:defRPr sz="2400">
                <a:solidFill>
                  <a:schemeClr val="tx1"/>
                </a:solidFill>
                <a:latin typeface="Calibri" charset="0"/>
                <a:ea typeface="ＭＳ Ｐゴシック" charset="-128"/>
              </a:defRPr>
            </a:lvl2pPr>
            <a:lvl3pPr marL="1143000" indent="-228600" eaLnBrk="0" hangingPunct="0">
              <a:defRPr sz="2400">
                <a:solidFill>
                  <a:schemeClr val="tx1"/>
                </a:solidFill>
                <a:latin typeface="Calibri" charset="0"/>
                <a:ea typeface="ＭＳ Ｐゴシック" charset="-128"/>
              </a:defRPr>
            </a:lvl3pPr>
            <a:lvl4pPr marL="1600200" indent="-228600" eaLnBrk="0" hangingPunct="0">
              <a:defRPr sz="2400">
                <a:solidFill>
                  <a:schemeClr val="tx1"/>
                </a:solidFill>
                <a:latin typeface="Calibri" charset="0"/>
                <a:ea typeface="ＭＳ Ｐゴシック" charset="-128"/>
              </a:defRPr>
            </a:lvl4pPr>
            <a:lvl5pPr marL="2057400" indent="-228600" eaLnBrk="0" hangingPunct="0">
              <a:defRPr sz="2400">
                <a:solidFill>
                  <a:schemeClr val="tx1"/>
                </a:solidFill>
                <a:latin typeface="Calibri" charset="0"/>
                <a:ea typeface="ＭＳ Ｐゴシック" charset="-128"/>
              </a:defRPr>
            </a:lvl5pPr>
            <a:lvl6pPr marL="2514600" indent="-228600" defTabSz="4572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defTabSz="4572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defTabSz="4572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defTabSz="457200" eaLnBrk="0" fontAlgn="base" hangingPunct="0">
              <a:spcBef>
                <a:spcPct val="0"/>
              </a:spcBef>
              <a:spcAft>
                <a:spcPct val="0"/>
              </a:spcAft>
              <a:defRPr sz="2400">
                <a:solidFill>
                  <a:schemeClr val="tx1"/>
                </a:solidFill>
                <a:latin typeface="Calibri" charset="0"/>
                <a:ea typeface="ＭＳ Ｐゴシック" charset="-128"/>
              </a:defRPr>
            </a:lvl9pPr>
          </a:lstStyle>
          <a:p>
            <a:pPr eaLnBrk="1" hangingPunct="1"/>
            <a:r>
              <a:rPr lang="en-US" altLang="en-US" sz="4800" dirty="0" smtClean="0"/>
              <a:t>Threshold</a:t>
            </a:r>
          </a:p>
          <a:p>
            <a:pPr eaLnBrk="1" hangingPunct="1"/>
            <a:r>
              <a:rPr lang="en-US" altLang="en-US" sz="3600" dirty="0" smtClean="0"/>
              <a:t>We </a:t>
            </a:r>
            <a:r>
              <a:rPr lang="en-US" altLang="en-US" sz="3600" dirty="0"/>
              <a:t>measure </a:t>
            </a:r>
            <a:r>
              <a:rPr lang="en-US" altLang="en-US" sz="3600" i="1" dirty="0"/>
              <a:t>threshold</a:t>
            </a:r>
            <a:r>
              <a:rPr lang="en-US" altLang="en-US" sz="3600" dirty="0"/>
              <a:t>, the required signal-to-noise ratio for identification at a criterion level of performance. These are the first reported thresholds for machine-learning classifiers.</a:t>
            </a: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7789333" cy="6777731"/>
          </a:xfrm>
          <a:prstGeom prst="rect">
            <a:avLst/>
          </a:prstGeom>
          <a:noFill/>
          <a:ln>
            <a:noFill/>
          </a:ln>
        </p:spPr>
      </p:pic>
    </p:spTree>
    <p:extLst>
      <p:ext uri="{BB962C8B-B14F-4D97-AF65-F5344CB8AC3E}">
        <p14:creationId xmlns:p14="http://schemas.microsoft.com/office/powerpoint/2010/main" val="307716644"/>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TextBox 3"/>
          <p:cNvSpPr txBox="1">
            <a:spLocks noChangeArrowheads="1"/>
          </p:cNvSpPr>
          <p:nvPr/>
        </p:nvSpPr>
        <p:spPr bwMode="auto">
          <a:xfrm>
            <a:off x="0" y="0"/>
            <a:ext cx="3221038"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128"/>
              </a:defRPr>
            </a:lvl1pPr>
            <a:lvl2pPr marL="742950" indent="-285750" eaLnBrk="0" hangingPunct="0">
              <a:defRPr sz="2400">
                <a:solidFill>
                  <a:schemeClr val="tx1"/>
                </a:solidFill>
                <a:latin typeface="Calibri" charset="0"/>
                <a:ea typeface="ＭＳ Ｐゴシック" charset="-128"/>
              </a:defRPr>
            </a:lvl2pPr>
            <a:lvl3pPr marL="1143000" indent="-228600" eaLnBrk="0" hangingPunct="0">
              <a:defRPr sz="2400">
                <a:solidFill>
                  <a:schemeClr val="tx1"/>
                </a:solidFill>
                <a:latin typeface="Calibri" charset="0"/>
                <a:ea typeface="ＭＳ Ｐゴシック" charset="-128"/>
              </a:defRPr>
            </a:lvl3pPr>
            <a:lvl4pPr marL="1600200" indent="-228600" eaLnBrk="0" hangingPunct="0">
              <a:defRPr sz="2400">
                <a:solidFill>
                  <a:schemeClr val="tx1"/>
                </a:solidFill>
                <a:latin typeface="Calibri" charset="0"/>
                <a:ea typeface="ＭＳ Ｐゴシック" charset="-128"/>
              </a:defRPr>
            </a:lvl4pPr>
            <a:lvl5pPr marL="2057400" indent="-228600" eaLnBrk="0" hangingPunct="0">
              <a:defRPr sz="2400">
                <a:solidFill>
                  <a:schemeClr val="tx1"/>
                </a:solidFill>
                <a:latin typeface="Calibri" charset="0"/>
                <a:ea typeface="ＭＳ Ｐゴシック" charset="-128"/>
              </a:defRPr>
            </a:lvl5pPr>
            <a:lvl6pPr marL="2514600" indent="-228600" defTabSz="4572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defTabSz="4572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defTabSz="4572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defTabSz="457200" eaLnBrk="0" fontAlgn="base" hangingPunct="0">
              <a:spcBef>
                <a:spcPct val="0"/>
              </a:spcBef>
              <a:spcAft>
                <a:spcPct val="0"/>
              </a:spcAft>
              <a:defRPr sz="2400">
                <a:solidFill>
                  <a:schemeClr val="tx1"/>
                </a:solidFill>
                <a:latin typeface="Calibri" charset="0"/>
                <a:ea typeface="ＭＳ Ｐゴシック" charset="-128"/>
              </a:defRPr>
            </a:lvl9pPr>
          </a:lstStyle>
          <a:p>
            <a:pPr eaLnBrk="1" hangingPunct="1"/>
            <a:r>
              <a:rPr lang="en-US" altLang="en-US" sz="4800"/>
              <a:t>Complexity</a:t>
            </a:r>
          </a:p>
        </p:txBody>
      </p:sp>
      <p:sp>
        <p:nvSpPr>
          <p:cNvPr id="88073" name="TextBox 12"/>
          <p:cNvSpPr txBox="1">
            <a:spLocks noChangeArrowheads="1"/>
          </p:cNvSpPr>
          <p:nvPr/>
        </p:nvSpPr>
        <p:spPr bwMode="auto">
          <a:xfrm>
            <a:off x="5554663" y="50800"/>
            <a:ext cx="358933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128"/>
              </a:defRPr>
            </a:lvl1pPr>
            <a:lvl2pPr marL="742950" indent="-285750" eaLnBrk="0" hangingPunct="0">
              <a:defRPr sz="2400">
                <a:solidFill>
                  <a:schemeClr val="tx1"/>
                </a:solidFill>
                <a:latin typeface="Calibri" charset="0"/>
                <a:ea typeface="ＭＳ Ｐゴシック" charset="-128"/>
              </a:defRPr>
            </a:lvl2pPr>
            <a:lvl3pPr marL="1143000" indent="-228600" eaLnBrk="0" hangingPunct="0">
              <a:defRPr sz="2400">
                <a:solidFill>
                  <a:schemeClr val="tx1"/>
                </a:solidFill>
                <a:latin typeface="Calibri" charset="0"/>
                <a:ea typeface="ＭＳ Ｐゴシック" charset="-128"/>
              </a:defRPr>
            </a:lvl3pPr>
            <a:lvl4pPr marL="1600200" indent="-228600" eaLnBrk="0" hangingPunct="0">
              <a:defRPr sz="2400">
                <a:solidFill>
                  <a:schemeClr val="tx1"/>
                </a:solidFill>
                <a:latin typeface="Calibri" charset="0"/>
                <a:ea typeface="ＭＳ Ｐゴシック" charset="-128"/>
              </a:defRPr>
            </a:lvl4pPr>
            <a:lvl5pPr marL="2057400" indent="-228600" eaLnBrk="0" hangingPunct="0">
              <a:defRPr sz="2400">
                <a:solidFill>
                  <a:schemeClr val="tx1"/>
                </a:solidFill>
                <a:latin typeface="Calibri" charset="0"/>
                <a:ea typeface="ＭＳ Ｐゴシック" charset="-128"/>
              </a:defRPr>
            </a:lvl5pPr>
            <a:lvl6pPr marL="2514600" indent="-228600" defTabSz="4572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defTabSz="4572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defTabSz="4572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defTabSz="457200" eaLnBrk="0" fontAlgn="base" hangingPunct="0">
              <a:spcBef>
                <a:spcPct val="0"/>
              </a:spcBef>
              <a:spcAft>
                <a:spcPct val="0"/>
              </a:spcAft>
              <a:defRPr sz="2400">
                <a:solidFill>
                  <a:schemeClr val="tx1"/>
                </a:solidFill>
                <a:latin typeface="Calibri" charset="0"/>
                <a:ea typeface="ＭＳ Ｐゴシック" charset="-128"/>
              </a:defRPr>
            </a:lvl9pPr>
          </a:lstStyle>
          <a:p>
            <a:pPr eaLnBrk="1" hangingPunct="1"/>
            <a:r>
              <a:rPr lang="en-US" altLang="en-US" sz="1800"/>
              <a:t>26-letter alphabets, except Sloan, which has only 9 letters.</a:t>
            </a:r>
          </a:p>
        </p:txBody>
      </p:sp>
      <p:grpSp>
        <p:nvGrpSpPr>
          <p:cNvPr id="3" name="Group 2"/>
          <p:cNvGrpSpPr/>
          <p:nvPr/>
        </p:nvGrpSpPr>
        <p:grpSpPr>
          <a:xfrm>
            <a:off x="3281811" y="658813"/>
            <a:ext cx="3333929" cy="6286500"/>
            <a:chOff x="963613" y="658813"/>
            <a:chExt cx="3333929" cy="6286500"/>
          </a:xfrm>
        </p:grpSpPr>
        <p:pic>
          <p:nvPicPr>
            <p:cNvPr id="88066" name="Picture 4" descr="bookman.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976492" y="3068638"/>
              <a:ext cx="1176337" cy="1189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8067" name="Picture 5" descr="helvetica.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76492" y="3965575"/>
              <a:ext cx="1176337" cy="118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8068" name="Picture 6" descr="Kuenstler.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76492" y="4860925"/>
              <a:ext cx="1176337" cy="1189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8069" name="Picture 7" descr="Sloan.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976492" y="2171700"/>
              <a:ext cx="1176337" cy="1189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8070" name="Picture 8" descr="Braille.pn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976492" y="1246188"/>
              <a:ext cx="1293812" cy="118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8071" name="Picture 9" descr="Yung.pn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963613" y="5757863"/>
              <a:ext cx="1293812" cy="118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8072" name="TextBox 11"/>
            <p:cNvSpPr txBox="1">
              <a:spLocks noChangeArrowheads="1"/>
            </p:cNvSpPr>
            <p:nvPr/>
          </p:nvSpPr>
          <p:spPr bwMode="auto">
            <a:xfrm>
              <a:off x="1975029" y="1219200"/>
              <a:ext cx="2322513" cy="547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128"/>
                </a:defRPr>
              </a:lvl1pPr>
              <a:lvl2pPr marL="742950" indent="-285750" eaLnBrk="0" hangingPunct="0">
                <a:defRPr sz="2400">
                  <a:solidFill>
                    <a:schemeClr val="tx1"/>
                  </a:solidFill>
                  <a:latin typeface="Calibri" charset="0"/>
                  <a:ea typeface="ＭＳ Ｐゴシック" charset="-128"/>
                </a:defRPr>
              </a:lvl2pPr>
              <a:lvl3pPr marL="1143000" indent="-228600" eaLnBrk="0" hangingPunct="0">
                <a:defRPr sz="2400">
                  <a:solidFill>
                    <a:schemeClr val="tx1"/>
                  </a:solidFill>
                  <a:latin typeface="Calibri" charset="0"/>
                  <a:ea typeface="ＭＳ Ｐゴシック" charset="-128"/>
                </a:defRPr>
              </a:lvl3pPr>
              <a:lvl4pPr marL="1600200" indent="-228600" eaLnBrk="0" hangingPunct="0">
                <a:defRPr sz="2400">
                  <a:solidFill>
                    <a:schemeClr val="tx1"/>
                  </a:solidFill>
                  <a:latin typeface="Calibri" charset="0"/>
                  <a:ea typeface="ＭＳ Ｐゴシック" charset="-128"/>
                </a:defRPr>
              </a:lvl4pPr>
              <a:lvl5pPr marL="2057400" indent="-228600" eaLnBrk="0" hangingPunct="0">
                <a:defRPr sz="2400">
                  <a:solidFill>
                    <a:schemeClr val="tx1"/>
                  </a:solidFill>
                  <a:latin typeface="Calibri" charset="0"/>
                  <a:ea typeface="ＭＳ Ｐゴシック" charset="-128"/>
                </a:defRPr>
              </a:lvl5pPr>
              <a:lvl6pPr marL="2514600" indent="-228600" defTabSz="4572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defTabSz="4572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defTabSz="4572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defTabSz="457200" eaLnBrk="0" fontAlgn="base" hangingPunct="0">
                <a:spcBef>
                  <a:spcPct val="0"/>
                </a:spcBef>
                <a:spcAft>
                  <a:spcPct val="0"/>
                </a:spcAft>
                <a:defRPr sz="2400">
                  <a:solidFill>
                    <a:schemeClr val="tx1"/>
                  </a:solidFill>
                  <a:latin typeface="Calibri" charset="0"/>
                  <a:ea typeface="ＭＳ Ｐゴシック" charset="-128"/>
                </a:defRPr>
              </a:lvl9pPr>
            </a:lstStyle>
            <a:p>
              <a:pPr eaLnBrk="1" hangingPunct="1">
                <a:lnSpc>
                  <a:spcPct val="330000"/>
                </a:lnSpc>
              </a:pPr>
              <a:r>
                <a:rPr lang="en-US" altLang="en-US" sz="1800"/>
                <a:t>2x3 Checkers “Braille”</a:t>
              </a:r>
            </a:p>
            <a:p>
              <a:pPr eaLnBrk="1" hangingPunct="1">
                <a:lnSpc>
                  <a:spcPct val="330000"/>
                </a:lnSpc>
              </a:pPr>
              <a:r>
                <a:rPr lang="en-US" altLang="en-US" sz="1800"/>
                <a:t>Sloan</a:t>
              </a:r>
            </a:p>
            <a:p>
              <a:pPr eaLnBrk="1" hangingPunct="1">
                <a:lnSpc>
                  <a:spcPct val="330000"/>
                </a:lnSpc>
              </a:pPr>
              <a:r>
                <a:rPr lang="en-US" altLang="en-US" sz="1800"/>
                <a:t>Bookman</a:t>
              </a:r>
            </a:p>
            <a:p>
              <a:pPr eaLnBrk="1" hangingPunct="1">
                <a:lnSpc>
                  <a:spcPct val="330000"/>
                </a:lnSpc>
              </a:pPr>
              <a:r>
                <a:rPr lang="en-US" altLang="en-US" sz="1800"/>
                <a:t>Helvetica</a:t>
              </a:r>
            </a:p>
            <a:p>
              <a:pPr eaLnBrk="1" hangingPunct="1">
                <a:lnSpc>
                  <a:spcPct val="330000"/>
                </a:lnSpc>
              </a:pPr>
              <a:r>
                <a:rPr lang="en-US" altLang="en-US" sz="1800"/>
                <a:t>Kuenstler</a:t>
              </a:r>
            </a:p>
            <a:p>
              <a:pPr eaLnBrk="1" hangingPunct="1">
                <a:lnSpc>
                  <a:spcPct val="330000"/>
                </a:lnSpc>
              </a:pPr>
              <a:r>
                <a:rPr lang="en-US" altLang="en-US" sz="1800"/>
                <a:t>Yung (Chinese)</a:t>
              </a:r>
            </a:p>
          </p:txBody>
        </p:sp>
        <p:sp>
          <p:nvSpPr>
            <p:cNvPr id="88074" name="Rectangle 13"/>
            <p:cNvSpPr>
              <a:spLocks noChangeArrowheads="1"/>
            </p:cNvSpPr>
            <p:nvPr/>
          </p:nvSpPr>
          <p:spPr bwMode="auto">
            <a:xfrm>
              <a:off x="1076504" y="658813"/>
              <a:ext cx="2551113"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128"/>
                </a:defRPr>
              </a:lvl1pPr>
              <a:lvl2pPr marL="742950" indent="-285750" eaLnBrk="0" hangingPunct="0">
                <a:defRPr sz="2400">
                  <a:solidFill>
                    <a:schemeClr val="tx1"/>
                  </a:solidFill>
                  <a:latin typeface="Calibri" charset="0"/>
                  <a:ea typeface="ＭＳ Ｐゴシック" charset="-128"/>
                </a:defRPr>
              </a:lvl2pPr>
              <a:lvl3pPr marL="1143000" indent="-228600" eaLnBrk="0" hangingPunct="0">
                <a:defRPr sz="2400">
                  <a:solidFill>
                    <a:schemeClr val="tx1"/>
                  </a:solidFill>
                  <a:latin typeface="Calibri" charset="0"/>
                  <a:ea typeface="ＭＳ Ｐゴシック" charset="-128"/>
                </a:defRPr>
              </a:lvl3pPr>
              <a:lvl4pPr marL="1600200" indent="-228600" eaLnBrk="0" hangingPunct="0">
                <a:defRPr sz="2400">
                  <a:solidFill>
                    <a:schemeClr val="tx1"/>
                  </a:solidFill>
                  <a:latin typeface="Calibri" charset="0"/>
                  <a:ea typeface="ＭＳ Ｐゴシック" charset="-128"/>
                </a:defRPr>
              </a:lvl4pPr>
              <a:lvl5pPr marL="2057400" indent="-228600" eaLnBrk="0" hangingPunct="0">
                <a:defRPr sz="2400">
                  <a:solidFill>
                    <a:schemeClr val="tx1"/>
                  </a:solidFill>
                  <a:latin typeface="Calibri" charset="0"/>
                  <a:ea typeface="ＭＳ Ｐゴシック" charset="-128"/>
                </a:defRPr>
              </a:lvl5pPr>
              <a:lvl6pPr marL="2514600" indent="-228600" defTabSz="4572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defTabSz="4572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defTabSz="4572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defTabSz="457200" eaLnBrk="0" fontAlgn="base" hangingPunct="0">
                <a:spcBef>
                  <a:spcPct val="0"/>
                </a:spcBef>
                <a:spcAft>
                  <a:spcPct val="0"/>
                </a:spcAft>
                <a:defRPr sz="2400">
                  <a:solidFill>
                    <a:schemeClr val="tx1"/>
                  </a:solidFill>
                  <a:latin typeface="Calibri" charset="0"/>
                  <a:ea typeface="ＭＳ Ｐゴシック" charset="-128"/>
                </a:defRPr>
              </a:lvl9pPr>
            </a:lstStyle>
            <a:p>
              <a:pPr eaLnBrk="1" hangingPunct="1"/>
              <a:r>
                <a:rPr lang="en-US" altLang="en-US"/>
                <a:t>Train and test </a:t>
              </a:r>
              <a:br>
                <a:rPr lang="en-US" altLang="en-US"/>
              </a:br>
              <a:endParaRPr lang="en-US" altLang="en-US"/>
            </a:p>
          </p:txBody>
        </p:sp>
      </p:gr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a:blip r:embed="rId2">
            <a:extLst>
              <a:ext uri="{28A0092B-C50C-407E-A947-70E740481C1C}">
                <a14:useLocalDpi xmlns:a14="http://schemas.microsoft.com/office/drawing/2010/main" val="0"/>
              </a:ext>
            </a:extLst>
          </a:blip>
          <a:srcRect/>
          <a:stretch>
            <a:fillRect/>
          </a:stretch>
        </p:blipFill>
        <p:spPr bwMode="auto">
          <a:xfrm>
            <a:off x="829733" y="0"/>
            <a:ext cx="8314267" cy="6882569"/>
          </a:xfrm>
          <a:prstGeom prst="rect">
            <a:avLst/>
          </a:prstGeom>
          <a:noFill/>
          <a:ln>
            <a:noFill/>
          </a:ln>
        </p:spPr>
      </p:pic>
      <p:sp>
        <p:nvSpPr>
          <p:cNvPr id="5" name="Rectangle 4"/>
          <p:cNvSpPr/>
          <p:nvPr/>
        </p:nvSpPr>
        <p:spPr>
          <a:xfrm>
            <a:off x="0" y="0"/>
            <a:ext cx="1906291" cy="461665"/>
          </a:xfrm>
          <a:prstGeom prst="rect">
            <a:avLst/>
          </a:prstGeom>
        </p:spPr>
        <p:txBody>
          <a:bodyPr wrap="none">
            <a:spAutoFit/>
          </a:bodyPr>
          <a:lstStyle/>
          <a:p>
            <a:r>
              <a:rPr lang="en-US" sz="2400" b="1" dirty="0" smtClean="0">
                <a:effectLst/>
                <a:latin typeface="Helvetica Neue" charset="0"/>
                <a:ea typeface="Cambria" charset="0"/>
                <a:cs typeface="Cambria" charset="0"/>
              </a:rPr>
              <a:t>Complexity</a:t>
            </a:r>
            <a:r>
              <a:rPr lang="en-US" sz="2400" dirty="0" smtClean="0">
                <a:effectLst/>
              </a:rPr>
              <a:t> </a:t>
            </a:r>
            <a:endParaRPr lang="en-US" sz="2400" dirty="0"/>
          </a:p>
        </p:txBody>
      </p:sp>
    </p:spTree>
    <p:extLst>
      <p:ext uri="{BB962C8B-B14F-4D97-AF65-F5344CB8AC3E}">
        <p14:creationId xmlns:p14="http://schemas.microsoft.com/office/powerpoint/2010/main" val="1862323808"/>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7"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43200" y="1651000"/>
            <a:ext cx="3657600" cy="365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Lst>
        </p:spPr>
      </p:pic>
      <p:sp>
        <p:nvSpPr>
          <p:cNvPr id="45058" name="TextBox 2"/>
          <p:cNvSpPr txBox="1">
            <a:spLocks noChangeArrowheads="1"/>
          </p:cNvSpPr>
          <p:nvPr/>
        </p:nvSpPr>
        <p:spPr bwMode="auto">
          <a:xfrm>
            <a:off x="1866900" y="6550025"/>
            <a:ext cx="72771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128"/>
              </a:defRPr>
            </a:lvl1pPr>
            <a:lvl2pPr marL="742950" indent="-285750" eaLnBrk="0" hangingPunct="0">
              <a:defRPr sz="2400">
                <a:solidFill>
                  <a:schemeClr val="tx1"/>
                </a:solidFill>
                <a:latin typeface="Calibri" charset="0"/>
                <a:ea typeface="ＭＳ Ｐゴシック" charset="-128"/>
              </a:defRPr>
            </a:lvl2pPr>
            <a:lvl3pPr marL="1143000" indent="-228600" eaLnBrk="0" hangingPunct="0">
              <a:defRPr sz="2400">
                <a:solidFill>
                  <a:schemeClr val="tx1"/>
                </a:solidFill>
                <a:latin typeface="Calibri" charset="0"/>
                <a:ea typeface="ＭＳ Ｐゴシック" charset="-128"/>
              </a:defRPr>
            </a:lvl3pPr>
            <a:lvl4pPr marL="1600200" indent="-228600" eaLnBrk="0" hangingPunct="0">
              <a:defRPr sz="2400">
                <a:solidFill>
                  <a:schemeClr val="tx1"/>
                </a:solidFill>
                <a:latin typeface="Calibri" charset="0"/>
                <a:ea typeface="ＭＳ Ｐゴシック" charset="-128"/>
              </a:defRPr>
            </a:lvl4pPr>
            <a:lvl5pPr marL="2057400" indent="-228600" eaLnBrk="0" hangingPunct="0">
              <a:defRPr sz="2400">
                <a:solidFill>
                  <a:schemeClr val="tx1"/>
                </a:solidFill>
                <a:latin typeface="Calibri" charset="0"/>
                <a:ea typeface="ＭＳ Ｐゴシック" charset="-128"/>
              </a:defRPr>
            </a:lvl5pPr>
            <a:lvl6pPr marL="2514600" indent="-228600" defTabSz="4572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defTabSz="4572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defTabSz="4572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defTabSz="457200" eaLnBrk="0" fontAlgn="base" hangingPunct="0">
              <a:spcBef>
                <a:spcPct val="0"/>
              </a:spcBef>
              <a:spcAft>
                <a:spcPct val="0"/>
              </a:spcAft>
              <a:defRPr sz="2400">
                <a:solidFill>
                  <a:schemeClr val="tx1"/>
                </a:solidFill>
                <a:latin typeface="Calibri" charset="0"/>
                <a:ea typeface="ＭＳ Ｐゴシック" charset="-128"/>
              </a:defRPr>
            </a:lvl9pPr>
          </a:lstStyle>
          <a:p>
            <a:pPr algn="r" eaLnBrk="1" hangingPunct="1"/>
            <a:r>
              <a:rPr lang="en-US" altLang="en-US" sz="1400"/>
              <a:t>Pelli, Majaj, Raizman,  Christian, Kim,  &amp; Palomares (2009) </a:t>
            </a:r>
            <a:r>
              <a:rPr lang="en-US" altLang="en-US" sz="1400" i="1"/>
              <a:t>Cognitive Neuropsychology</a:t>
            </a:r>
            <a:endParaRPr lang="en-US" altLang="en-US" sz="1400"/>
          </a:p>
        </p:txBody>
      </p:sp>
    </p:spTree>
    <p:extLst>
      <p:ext uri="{BB962C8B-B14F-4D97-AF65-F5344CB8AC3E}">
        <p14:creationId xmlns:p14="http://schemas.microsoft.com/office/powerpoint/2010/main" val="2071622185"/>
      </p:ext>
    </p:extLst>
  </p:cSld>
  <p:clrMapOvr>
    <a:masterClrMapping/>
  </p:clrMapOvr>
  <p:transition spd="slow"/>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a:blip r:embed="rId2">
            <a:extLst>
              <a:ext uri="{28A0092B-C50C-407E-A947-70E740481C1C}">
                <a14:useLocalDpi xmlns:a14="http://schemas.microsoft.com/office/drawing/2010/main" val="0"/>
              </a:ext>
            </a:extLst>
          </a:blip>
          <a:srcRect/>
          <a:stretch>
            <a:fillRect/>
          </a:stretch>
        </p:blipFill>
        <p:spPr bwMode="auto">
          <a:xfrm>
            <a:off x="880533" y="17483"/>
            <a:ext cx="8263467" cy="6840517"/>
          </a:xfrm>
          <a:prstGeom prst="rect">
            <a:avLst/>
          </a:prstGeom>
          <a:noFill/>
          <a:ln>
            <a:noFill/>
          </a:ln>
        </p:spPr>
      </p:pic>
      <p:sp>
        <p:nvSpPr>
          <p:cNvPr id="5" name="Rectangle 4"/>
          <p:cNvSpPr/>
          <p:nvPr/>
        </p:nvSpPr>
        <p:spPr>
          <a:xfrm>
            <a:off x="0" y="17483"/>
            <a:ext cx="1594604" cy="461665"/>
          </a:xfrm>
          <a:prstGeom prst="rect">
            <a:avLst/>
          </a:prstGeom>
        </p:spPr>
        <p:txBody>
          <a:bodyPr wrap="none">
            <a:spAutoFit/>
          </a:bodyPr>
          <a:lstStyle/>
          <a:p>
            <a:r>
              <a:rPr lang="en-US" sz="2400" b="1" dirty="0" smtClean="0">
                <a:effectLst/>
                <a:latin typeface="Helvetica Neue" charset="0"/>
                <a:ea typeface="Cambria" charset="0"/>
                <a:cs typeface="Cambria" charset="0"/>
              </a:rPr>
              <a:t>Grouping</a:t>
            </a:r>
            <a:r>
              <a:rPr lang="en-US" dirty="0" smtClean="0">
                <a:effectLst/>
              </a:rPr>
              <a:t> </a:t>
            </a:r>
            <a:endParaRPr lang="en-US" dirty="0"/>
          </a:p>
        </p:txBody>
      </p:sp>
    </p:spTree>
    <p:extLst>
      <p:ext uri="{BB962C8B-B14F-4D97-AF65-F5344CB8AC3E}">
        <p14:creationId xmlns:p14="http://schemas.microsoft.com/office/powerpoint/2010/main" val="1749040276"/>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4209" name="Group 4"/>
          <p:cNvGrpSpPr>
            <a:grpSpLocks/>
          </p:cNvGrpSpPr>
          <p:nvPr/>
        </p:nvGrpSpPr>
        <p:grpSpPr bwMode="auto">
          <a:xfrm>
            <a:off x="193675" y="1230313"/>
            <a:ext cx="6692900" cy="4772025"/>
            <a:chOff x="9184400" y="8809416"/>
            <a:chExt cx="4090497" cy="2917088"/>
          </a:xfrm>
        </p:grpSpPr>
        <p:pic>
          <p:nvPicPr>
            <p:cNvPr id="9421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607917" y="8809416"/>
              <a:ext cx="3469744" cy="26069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4214" name="TextBox 6"/>
            <p:cNvSpPr txBox="1">
              <a:spLocks noChangeArrowheads="1"/>
            </p:cNvSpPr>
            <p:nvPr/>
          </p:nvSpPr>
          <p:spPr bwMode="auto">
            <a:xfrm>
              <a:off x="9410681" y="11444338"/>
              <a:ext cx="3864216" cy="282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128"/>
                </a:defRPr>
              </a:lvl1pPr>
              <a:lvl2pPr marL="742950" indent="-285750" eaLnBrk="0" hangingPunct="0">
                <a:defRPr sz="2400">
                  <a:solidFill>
                    <a:schemeClr val="tx1"/>
                  </a:solidFill>
                  <a:latin typeface="Calibri" charset="0"/>
                  <a:ea typeface="ＭＳ Ｐゴシック" charset="-128"/>
                </a:defRPr>
              </a:lvl2pPr>
              <a:lvl3pPr marL="1143000" indent="-228600" eaLnBrk="0" hangingPunct="0">
                <a:defRPr sz="2400">
                  <a:solidFill>
                    <a:schemeClr val="tx1"/>
                  </a:solidFill>
                  <a:latin typeface="Calibri" charset="0"/>
                  <a:ea typeface="ＭＳ Ｐゴシック" charset="-128"/>
                </a:defRPr>
              </a:lvl3pPr>
              <a:lvl4pPr marL="1600200" indent="-228600" eaLnBrk="0" hangingPunct="0">
                <a:defRPr sz="2400">
                  <a:solidFill>
                    <a:schemeClr val="tx1"/>
                  </a:solidFill>
                  <a:latin typeface="Calibri" charset="0"/>
                  <a:ea typeface="ＭＳ Ｐゴシック" charset="-128"/>
                </a:defRPr>
              </a:lvl4pPr>
              <a:lvl5pPr marL="2057400" indent="-228600" eaLnBrk="0" hangingPunct="0">
                <a:defRPr sz="2400">
                  <a:solidFill>
                    <a:schemeClr val="tx1"/>
                  </a:solidFill>
                  <a:latin typeface="Calibri" charset="0"/>
                  <a:ea typeface="ＭＳ Ｐゴシック" charset="-128"/>
                </a:defRPr>
              </a:lvl5pPr>
              <a:lvl6pPr marL="2514600" indent="-228600" defTabSz="4572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defTabSz="4572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defTabSz="4572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defTabSz="457200" eaLnBrk="0" fontAlgn="base" hangingPunct="0">
                <a:spcBef>
                  <a:spcPct val="0"/>
                </a:spcBef>
                <a:spcAft>
                  <a:spcPct val="0"/>
                </a:spcAft>
                <a:defRPr sz="2400">
                  <a:solidFill>
                    <a:schemeClr val="tx1"/>
                  </a:solidFill>
                  <a:latin typeface="Calibri" charset="0"/>
                  <a:ea typeface="ＭＳ Ｐゴシック" charset="-128"/>
                </a:defRPr>
              </a:lvl9pPr>
            </a:lstStyle>
            <a:p>
              <a:pPr algn="ctr" eaLnBrk="1" hangingPunct="1"/>
              <a:r>
                <a:rPr lang="en-US" altLang="en-US"/>
                <a:t>Noise frequency (cycles per letter)</a:t>
              </a:r>
            </a:p>
          </p:txBody>
        </p:sp>
        <p:sp>
          <p:nvSpPr>
            <p:cNvPr id="8" name="TextBox 7"/>
            <p:cNvSpPr txBox="1"/>
            <p:nvPr/>
          </p:nvSpPr>
          <p:spPr>
            <a:xfrm>
              <a:off x="9184400" y="8964507"/>
              <a:ext cx="338600" cy="2296797"/>
            </a:xfrm>
            <a:prstGeom prst="rect">
              <a:avLst/>
            </a:prstGeom>
            <a:noFill/>
          </p:spPr>
          <p:txBody>
            <a:bodyPr vert="vert270">
              <a:spAutoFit/>
            </a:bodyPr>
            <a:lstStyle/>
            <a:p>
              <a:pPr algn="ctr">
                <a:defRPr/>
              </a:pPr>
              <a:r>
                <a:rPr lang="en-US" sz="2400" dirty="0">
                  <a:ea typeface="ＭＳ Ｐゴシック" charset="0"/>
                  <a:cs typeface="ＭＳ Ｐゴシック" charset="0"/>
                </a:rPr>
                <a:t>Letter contrast (threshold)</a:t>
              </a:r>
            </a:p>
          </p:txBody>
        </p:sp>
      </p:grpSp>
      <p:sp>
        <p:nvSpPr>
          <p:cNvPr id="9" name="TextBox 8"/>
          <p:cNvSpPr txBox="1"/>
          <p:nvPr/>
        </p:nvSpPr>
        <p:spPr>
          <a:xfrm>
            <a:off x="0" y="6165850"/>
            <a:ext cx="6577013" cy="647700"/>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spcFirstLastPara="1" lIns="45719" tIns="45719" rIns="45719" bIns="45719" spcCol="38100">
            <a:spAutoFit/>
          </a:bodyPr>
          <a:lstStyle/>
          <a:p>
            <a:pPr defTabSz="1567510" fontAlgn="auto" latinLnBrk="1" hangingPunct="0">
              <a:spcBef>
                <a:spcPts val="0"/>
              </a:spcBef>
              <a:spcAft>
                <a:spcPts val="0"/>
              </a:spcAft>
              <a:defRPr/>
            </a:pPr>
            <a:r>
              <a:rPr lang="en-US" dirty="0">
                <a:solidFill>
                  <a:srgbClr val="000000"/>
                </a:solidFill>
                <a:latin typeface="Calibri"/>
                <a:ea typeface="Calibri"/>
                <a:cs typeface="Calibri"/>
                <a:sym typeface="Calibri"/>
              </a:rPr>
              <a:t>Demo: The outline of barely visible letters traces out your threshold</a:t>
            </a:r>
          </a:p>
          <a:p>
            <a:pPr defTabSz="1567510" fontAlgn="auto" latinLnBrk="1" hangingPunct="0">
              <a:spcBef>
                <a:spcPts val="0"/>
              </a:spcBef>
              <a:spcAft>
                <a:spcPts val="0"/>
              </a:spcAft>
              <a:defRPr/>
            </a:pPr>
            <a:r>
              <a:rPr lang="en-US" dirty="0">
                <a:solidFill>
                  <a:srgbClr val="000000"/>
                </a:solidFill>
                <a:latin typeface="Calibri"/>
                <a:ea typeface="Calibri"/>
                <a:cs typeface="Calibri"/>
                <a:sym typeface="Calibri"/>
              </a:rPr>
              <a:t>for seeing letters as a function of spatial frequency.</a:t>
            </a:r>
          </a:p>
        </p:txBody>
      </p:sp>
      <p:sp>
        <p:nvSpPr>
          <p:cNvPr id="94211" name="TextBox 9"/>
          <p:cNvSpPr txBox="1">
            <a:spLocks noChangeArrowheads="1"/>
          </p:cNvSpPr>
          <p:nvPr/>
        </p:nvSpPr>
        <p:spPr bwMode="auto">
          <a:xfrm>
            <a:off x="6694488" y="6457950"/>
            <a:ext cx="24495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128"/>
              </a:defRPr>
            </a:lvl1pPr>
            <a:lvl2pPr marL="742950" indent="-285750" eaLnBrk="0" hangingPunct="0">
              <a:defRPr sz="2400">
                <a:solidFill>
                  <a:schemeClr val="tx1"/>
                </a:solidFill>
                <a:latin typeface="Calibri" charset="0"/>
                <a:ea typeface="ＭＳ Ｐゴシック" charset="-128"/>
              </a:defRPr>
            </a:lvl2pPr>
            <a:lvl3pPr marL="1143000" indent="-228600" eaLnBrk="0" hangingPunct="0">
              <a:defRPr sz="2400">
                <a:solidFill>
                  <a:schemeClr val="tx1"/>
                </a:solidFill>
                <a:latin typeface="Calibri" charset="0"/>
                <a:ea typeface="ＭＳ Ｐゴシック" charset="-128"/>
              </a:defRPr>
            </a:lvl3pPr>
            <a:lvl4pPr marL="1600200" indent="-228600" eaLnBrk="0" hangingPunct="0">
              <a:defRPr sz="2400">
                <a:solidFill>
                  <a:schemeClr val="tx1"/>
                </a:solidFill>
                <a:latin typeface="Calibri" charset="0"/>
                <a:ea typeface="ＭＳ Ｐゴシック" charset="-128"/>
              </a:defRPr>
            </a:lvl4pPr>
            <a:lvl5pPr marL="2057400" indent="-228600" eaLnBrk="0" hangingPunct="0">
              <a:defRPr sz="2400">
                <a:solidFill>
                  <a:schemeClr val="tx1"/>
                </a:solidFill>
                <a:latin typeface="Calibri" charset="0"/>
                <a:ea typeface="ＭＳ Ｐゴシック" charset="-128"/>
              </a:defRPr>
            </a:lvl5pPr>
            <a:lvl6pPr marL="2514600" indent="-228600" defTabSz="4572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defTabSz="4572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defTabSz="4572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defTabSz="457200" eaLnBrk="0" fontAlgn="base" hangingPunct="0">
              <a:spcBef>
                <a:spcPct val="0"/>
              </a:spcBef>
              <a:spcAft>
                <a:spcPct val="0"/>
              </a:spcAft>
              <a:defRPr sz="2400">
                <a:solidFill>
                  <a:schemeClr val="tx1"/>
                </a:solidFill>
                <a:latin typeface="Calibri" charset="0"/>
                <a:ea typeface="ＭＳ Ｐゴシック" charset="-128"/>
              </a:defRPr>
            </a:lvl9pPr>
          </a:lstStyle>
          <a:p>
            <a:pPr algn="r" eaLnBrk="1" hangingPunct="1"/>
            <a:r>
              <a:rPr lang="en-US" altLang="en-US" sz="2000" i="1"/>
              <a:t>Solomon &amp; Pelli, 1994</a:t>
            </a:r>
          </a:p>
        </p:txBody>
      </p:sp>
      <p:sp>
        <p:nvSpPr>
          <p:cNvPr id="94212" name="TextBox 21"/>
          <p:cNvSpPr txBox="1">
            <a:spLocks noChangeArrowheads="1"/>
          </p:cNvSpPr>
          <p:nvPr/>
        </p:nvSpPr>
        <p:spPr bwMode="auto">
          <a:xfrm>
            <a:off x="-15875" y="0"/>
            <a:ext cx="2525713"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128"/>
              </a:defRPr>
            </a:lvl1pPr>
            <a:lvl2pPr marL="742950" indent="-285750" eaLnBrk="0" hangingPunct="0">
              <a:defRPr sz="2400">
                <a:solidFill>
                  <a:schemeClr val="tx1"/>
                </a:solidFill>
                <a:latin typeface="Calibri" charset="0"/>
                <a:ea typeface="ＭＳ Ｐゴシック" charset="-128"/>
              </a:defRPr>
            </a:lvl2pPr>
            <a:lvl3pPr marL="1143000" indent="-228600" eaLnBrk="0" hangingPunct="0">
              <a:defRPr sz="2400">
                <a:solidFill>
                  <a:schemeClr val="tx1"/>
                </a:solidFill>
                <a:latin typeface="Calibri" charset="0"/>
                <a:ea typeface="ＭＳ Ｐゴシック" charset="-128"/>
              </a:defRPr>
            </a:lvl3pPr>
            <a:lvl4pPr marL="1600200" indent="-228600" eaLnBrk="0" hangingPunct="0">
              <a:defRPr sz="2400">
                <a:solidFill>
                  <a:schemeClr val="tx1"/>
                </a:solidFill>
                <a:latin typeface="Calibri" charset="0"/>
                <a:ea typeface="ＭＳ Ｐゴシック" charset="-128"/>
              </a:defRPr>
            </a:lvl4pPr>
            <a:lvl5pPr marL="2057400" indent="-228600" eaLnBrk="0" hangingPunct="0">
              <a:defRPr sz="2400">
                <a:solidFill>
                  <a:schemeClr val="tx1"/>
                </a:solidFill>
                <a:latin typeface="Calibri" charset="0"/>
                <a:ea typeface="ＭＳ Ｐゴシック" charset="-128"/>
              </a:defRPr>
            </a:lvl5pPr>
            <a:lvl6pPr marL="2514600" indent="-228600" defTabSz="4572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defTabSz="4572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defTabSz="4572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defTabSz="457200" eaLnBrk="0" fontAlgn="base" hangingPunct="0">
              <a:spcBef>
                <a:spcPct val="0"/>
              </a:spcBef>
              <a:spcAft>
                <a:spcPct val="0"/>
              </a:spcAft>
              <a:defRPr sz="2400">
                <a:solidFill>
                  <a:schemeClr val="tx1"/>
                </a:solidFill>
                <a:latin typeface="Calibri" charset="0"/>
                <a:ea typeface="ＭＳ Ｐゴシック" charset="-128"/>
              </a:defRPr>
            </a:lvl9pPr>
          </a:lstStyle>
          <a:p>
            <a:pPr eaLnBrk="1" hangingPunct="1"/>
            <a:r>
              <a:rPr lang="en-US" altLang="en-US" sz="4800"/>
              <a:t>Channel</a:t>
            </a:r>
          </a:p>
        </p:txBody>
      </p:sp>
    </p:spTree>
    <p:extLst>
      <p:ext uri="{BB962C8B-B14F-4D97-AF65-F5344CB8AC3E}">
        <p14:creationId xmlns:p14="http://schemas.microsoft.com/office/powerpoint/2010/main" val="132383651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3600986"/>
          </a:xfrm>
          <a:prstGeom prst="rect">
            <a:avLst/>
          </a:prstGeom>
          <a:noFill/>
        </p:spPr>
        <p:txBody>
          <a:bodyPr>
            <a:spAutoFit/>
          </a:bodyPr>
          <a:lstStyle/>
          <a:p>
            <a:pPr>
              <a:defRPr/>
            </a:pPr>
            <a:r>
              <a:rPr lang="en-US" sz="6600" dirty="0" smtClean="0">
                <a:ea typeface="ＭＳ Ｐゴシック" charset="0"/>
                <a:cs typeface="ＭＳ Ｐゴシック" charset="0"/>
              </a:rPr>
              <a:t>Efficiency depends weakly on size. </a:t>
            </a:r>
          </a:p>
          <a:p>
            <a:pPr>
              <a:defRPr/>
            </a:pPr>
            <a:endParaRPr lang="en-US" sz="3200" dirty="0">
              <a:ea typeface="ＭＳ Ｐゴシック" charset="0"/>
              <a:cs typeface="ＭＳ Ｐゴシック" charset="0"/>
            </a:endParaRPr>
          </a:p>
          <a:p>
            <a:pPr>
              <a:defRPr/>
            </a:pPr>
            <a:endParaRPr lang="en-US" sz="3200" dirty="0">
              <a:ea typeface="ＭＳ Ｐゴシック" charset="0"/>
              <a:cs typeface="ＭＳ Ｐゴシック" charset="0"/>
            </a:endParaRPr>
          </a:p>
          <a:p>
            <a:pPr>
              <a:defRPr/>
            </a:pPr>
            <a:endParaRPr lang="en-US" sz="3200" dirty="0">
              <a:ea typeface="ＭＳ Ｐゴシック" charset="0"/>
              <a:cs typeface="ＭＳ Ｐゴシック" charset="0"/>
            </a:endParaRPr>
          </a:p>
        </p:txBody>
      </p:sp>
    </p:spTree>
    <p:extLst>
      <p:ext uri="{BB962C8B-B14F-4D97-AF65-F5344CB8AC3E}">
        <p14:creationId xmlns:p14="http://schemas.microsoft.com/office/powerpoint/2010/main" val="1231761705"/>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185"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2413"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Lst>
        </p:spPr>
      </p:pic>
    </p:spTree>
    <p:extLst>
      <p:ext uri="{BB962C8B-B14F-4D97-AF65-F5344CB8AC3E}">
        <p14:creationId xmlns:p14="http://schemas.microsoft.com/office/powerpoint/2010/main" val="1789657457"/>
      </p:ext>
    </p:extLst>
  </p:cSld>
  <p:clrMapOvr>
    <a:masterClrMapping/>
  </p:clrMapOvr>
  <p:transition spd="slow"/>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a:blip r:embed="rId2">
            <a:extLst>
              <a:ext uri="{28A0092B-C50C-407E-A947-70E740481C1C}">
                <a14:useLocalDpi xmlns:a14="http://schemas.microsoft.com/office/drawing/2010/main" val="0"/>
              </a:ext>
            </a:extLst>
          </a:blip>
          <a:srcRect/>
          <a:stretch>
            <a:fillRect/>
          </a:stretch>
        </p:blipFill>
        <p:spPr bwMode="auto">
          <a:xfrm>
            <a:off x="897467" y="0"/>
            <a:ext cx="8246533" cy="6830115"/>
          </a:xfrm>
          <a:prstGeom prst="rect">
            <a:avLst/>
          </a:prstGeom>
          <a:noFill/>
          <a:ln>
            <a:noFill/>
          </a:ln>
        </p:spPr>
      </p:pic>
      <p:sp>
        <p:nvSpPr>
          <p:cNvPr id="3" name="Rectangle 2"/>
          <p:cNvSpPr/>
          <p:nvPr/>
        </p:nvSpPr>
        <p:spPr>
          <a:xfrm>
            <a:off x="0" y="0"/>
            <a:ext cx="1611339" cy="461665"/>
          </a:xfrm>
          <a:prstGeom prst="rect">
            <a:avLst/>
          </a:prstGeom>
        </p:spPr>
        <p:txBody>
          <a:bodyPr wrap="none">
            <a:spAutoFit/>
          </a:bodyPr>
          <a:lstStyle/>
          <a:p>
            <a:r>
              <a:rPr lang="en-US" sz="2400" b="1" dirty="0" smtClean="0">
                <a:effectLst/>
                <a:latin typeface="Helvetica Neue" charset="0"/>
                <a:ea typeface="Cambria" charset="0"/>
                <a:cs typeface="Cambria" charset="0"/>
              </a:rPr>
              <a:t>Channels</a:t>
            </a:r>
            <a:r>
              <a:rPr lang="en-US" dirty="0" smtClean="0">
                <a:effectLst/>
              </a:rPr>
              <a:t> </a:t>
            </a:r>
            <a:endParaRPr lang="en-US" dirty="0"/>
          </a:p>
        </p:txBody>
      </p:sp>
    </p:spTree>
    <p:extLst>
      <p:ext uri="{BB962C8B-B14F-4D97-AF65-F5344CB8AC3E}">
        <p14:creationId xmlns:p14="http://schemas.microsoft.com/office/powerpoint/2010/main" val="1477508627"/>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945" name="Picture 3" descr="crowding_test_sampl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060950" y="1419225"/>
            <a:ext cx="3200400" cy="5019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946" name="Picture 4" descr="crowding_train_samples.png"/>
          <p:cNvPicPr>
            <a:picLocks noChangeAspect="1"/>
          </p:cNvPicPr>
          <p:nvPr/>
        </p:nvPicPr>
        <p:blipFill>
          <a:blip r:embed="rId3">
            <a:extLst>
              <a:ext uri="{28A0092B-C50C-407E-A947-70E740481C1C}">
                <a14:useLocalDpi xmlns:a14="http://schemas.microsoft.com/office/drawing/2010/main" val="0"/>
              </a:ext>
            </a:extLst>
          </a:blip>
          <a:srcRect r="47739"/>
          <a:stretch>
            <a:fillRect/>
          </a:stretch>
        </p:blipFill>
        <p:spPr bwMode="auto">
          <a:xfrm>
            <a:off x="874713" y="1571625"/>
            <a:ext cx="2835275" cy="4989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947" name="TextBox 5"/>
          <p:cNvSpPr txBox="1">
            <a:spLocks noChangeArrowheads="1"/>
          </p:cNvSpPr>
          <p:nvPr/>
        </p:nvSpPr>
        <p:spPr bwMode="auto">
          <a:xfrm>
            <a:off x="5314950" y="1123950"/>
            <a:ext cx="14414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128"/>
              </a:defRPr>
            </a:lvl1pPr>
            <a:lvl2pPr marL="742950" indent="-285750" eaLnBrk="0" hangingPunct="0">
              <a:defRPr sz="2400">
                <a:solidFill>
                  <a:schemeClr val="tx1"/>
                </a:solidFill>
                <a:latin typeface="Calibri" charset="0"/>
                <a:ea typeface="ＭＳ Ｐゴシック" charset="-128"/>
              </a:defRPr>
            </a:lvl2pPr>
            <a:lvl3pPr marL="1143000" indent="-228600" eaLnBrk="0" hangingPunct="0">
              <a:defRPr sz="2400">
                <a:solidFill>
                  <a:schemeClr val="tx1"/>
                </a:solidFill>
                <a:latin typeface="Calibri" charset="0"/>
                <a:ea typeface="ＭＳ Ｐゴシック" charset="-128"/>
              </a:defRPr>
            </a:lvl3pPr>
            <a:lvl4pPr marL="1600200" indent="-228600" eaLnBrk="0" hangingPunct="0">
              <a:defRPr sz="2400">
                <a:solidFill>
                  <a:schemeClr val="tx1"/>
                </a:solidFill>
                <a:latin typeface="Calibri" charset="0"/>
                <a:ea typeface="ＭＳ Ｐゴシック" charset="-128"/>
              </a:defRPr>
            </a:lvl4pPr>
            <a:lvl5pPr marL="2057400" indent="-228600" eaLnBrk="0" hangingPunct="0">
              <a:defRPr sz="2400">
                <a:solidFill>
                  <a:schemeClr val="tx1"/>
                </a:solidFill>
                <a:latin typeface="Calibri" charset="0"/>
                <a:ea typeface="ＭＳ Ｐゴシック" charset="-128"/>
              </a:defRPr>
            </a:lvl5pPr>
            <a:lvl6pPr marL="2514600" indent="-228600" defTabSz="4572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defTabSz="4572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defTabSz="4572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defTabSz="457200" eaLnBrk="0" fontAlgn="base" hangingPunct="0">
              <a:spcBef>
                <a:spcPct val="0"/>
              </a:spcBef>
              <a:spcAft>
                <a:spcPct val="0"/>
              </a:spcAft>
              <a:defRPr sz="2400">
                <a:solidFill>
                  <a:schemeClr val="tx1"/>
                </a:solidFill>
                <a:latin typeface="Calibri" charset="0"/>
                <a:ea typeface="ＭＳ Ｐゴシック" charset="-128"/>
              </a:defRPr>
            </a:lvl9pPr>
          </a:lstStyle>
          <a:p>
            <a:pPr eaLnBrk="1" hangingPunct="1"/>
            <a:r>
              <a:rPr lang="en-US" altLang="en-US"/>
              <a:t>Test</a:t>
            </a:r>
          </a:p>
        </p:txBody>
      </p:sp>
      <p:sp>
        <p:nvSpPr>
          <p:cNvPr id="82948" name="TextBox 6"/>
          <p:cNvSpPr txBox="1">
            <a:spLocks noChangeArrowheads="1"/>
          </p:cNvSpPr>
          <p:nvPr/>
        </p:nvSpPr>
        <p:spPr bwMode="auto">
          <a:xfrm>
            <a:off x="1063625" y="1123950"/>
            <a:ext cx="13922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128"/>
              </a:defRPr>
            </a:lvl1pPr>
            <a:lvl2pPr marL="742950" indent="-285750" eaLnBrk="0" hangingPunct="0">
              <a:defRPr sz="2400">
                <a:solidFill>
                  <a:schemeClr val="tx1"/>
                </a:solidFill>
                <a:latin typeface="Calibri" charset="0"/>
                <a:ea typeface="ＭＳ Ｐゴシック" charset="-128"/>
              </a:defRPr>
            </a:lvl2pPr>
            <a:lvl3pPr marL="1143000" indent="-228600" eaLnBrk="0" hangingPunct="0">
              <a:defRPr sz="2400">
                <a:solidFill>
                  <a:schemeClr val="tx1"/>
                </a:solidFill>
                <a:latin typeface="Calibri" charset="0"/>
                <a:ea typeface="ＭＳ Ｐゴシック" charset="-128"/>
              </a:defRPr>
            </a:lvl3pPr>
            <a:lvl4pPr marL="1600200" indent="-228600" eaLnBrk="0" hangingPunct="0">
              <a:defRPr sz="2400">
                <a:solidFill>
                  <a:schemeClr val="tx1"/>
                </a:solidFill>
                <a:latin typeface="Calibri" charset="0"/>
                <a:ea typeface="ＭＳ Ｐゴシック" charset="-128"/>
              </a:defRPr>
            </a:lvl4pPr>
            <a:lvl5pPr marL="2057400" indent="-228600" eaLnBrk="0" hangingPunct="0">
              <a:defRPr sz="2400">
                <a:solidFill>
                  <a:schemeClr val="tx1"/>
                </a:solidFill>
                <a:latin typeface="Calibri" charset="0"/>
                <a:ea typeface="ＭＳ Ｐゴシック" charset="-128"/>
              </a:defRPr>
            </a:lvl5pPr>
            <a:lvl6pPr marL="2514600" indent="-228600" defTabSz="4572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defTabSz="4572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defTabSz="4572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defTabSz="457200" eaLnBrk="0" fontAlgn="base" hangingPunct="0">
              <a:spcBef>
                <a:spcPct val="0"/>
              </a:spcBef>
              <a:spcAft>
                <a:spcPct val="0"/>
              </a:spcAft>
              <a:defRPr sz="2400">
                <a:solidFill>
                  <a:schemeClr val="tx1"/>
                </a:solidFill>
                <a:latin typeface="Calibri" charset="0"/>
                <a:ea typeface="ＭＳ Ｐゴシック" charset="-128"/>
              </a:defRPr>
            </a:lvl9pPr>
          </a:lstStyle>
          <a:p>
            <a:pPr eaLnBrk="1" hangingPunct="1"/>
            <a:r>
              <a:rPr lang="en-US" altLang="en-US"/>
              <a:t>Train</a:t>
            </a:r>
          </a:p>
        </p:txBody>
      </p:sp>
      <p:sp>
        <p:nvSpPr>
          <p:cNvPr id="82949" name="TextBox 7"/>
          <p:cNvSpPr txBox="1">
            <a:spLocks noChangeArrowheads="1"/>
          </p:cNvSpPr>
          <p:nvPr/>
        </p:nvSpPr>
        <p:spPr bwMode="auto">
          <a:xfrm>
            <a:off x="0" y="0"/>
            <a:ext cx="274637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128"/>
              </a:defRPr>
            </a:lvl1pPr>
            <a:lvl2pPr marL="742950" indent="-285750" eaLnBrk="0" hangingPunct="0">
              <a:defRPr sz="2400">
                <a:solidFill>
                  <a:schemeClr val="tx1"/>
                </a:solidFill>
                <a:latin typeface="Calibri" charset="0"/>
                <a:ea typeface="ＭＳ Ｐゴシック" charset="-128"/>
              </a:defRPr>
            </a:lvl2pPr>
            <a:lvl3pPr marL="1143000" indent="-228600" eaLnBrk="0" hangingPunct="0">
              <a:defRPr sz="2400">
                <a:solidFill>
                  <a:schemeClr val="tx1"/>
                </a:solidFill>
                <a:latin typeface="Calibri" charset="0"/>
                <a:ea typeface="ＭＳ Ｐゴシック" charset="-128"/>
              </a:defRPr>
            </a:lvl3pPr>
            <a:lvl4pPr marL="1600200" indent="-228600" eaLnBrk="0" hangingPunct="0">
              <a:defRPr sz="2400">
                <a:solidFill>
                  <a:schemeClr val="tx1"/>
                </a:solidFill>
                <a:latin typeface="Calibri" charset="0"/>
                <a:ea typeface="ＭＳ Ｐゴシック" charset="-128"/>
              </a:defRPr>
            </a:lvl4pPr>
            <a:lvl5pPr marL="2057400" indent="-228600" eaLnBrk="0" hangingPunct="0">
              <a:defRPr sz="2400">
                <a:solidFill>
                  <a:schemeClr val="tx1"/>
                </a:solidFill>
                <a:latin typeface="Calibri" charset="0"/>
                <a:ea typeface="ＭＳ Ｐゴシック" charset="-128"/>
              </a:defRPr>
            </a:lvl5pPr>
            <a:lvl6pPr marL="2514600" indent="-228600" defTabSz="4572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defTabSz="4572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defTabSz="4572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defTabSz="457200" eaLnBrk="0" fontAlgn="base" hangingPunct="0">
              <a:spcBef>
                <a:spcPct val="0"/>
              </a:spcBef>
              <a:spcAft>
                <a:spcPct val="0"/>
              </a:spcAft>
              <a:defRPr sz="2400">
                <a:solidFill>
                  <a:schemeClr val="tx1"/>
                </a:solidFill>
                <a:latin typeface="Calibri" charset="0"/>
                <a:ea typeface="ＭＳ Ｐゴシック" charset="-128"/>
              </a:defRPr>
            </a:lvl9pPr>
          </a:lstStyle>
          <a:p>
            <a:pPr eaLnBrk="1" hangingPunct="1"/>
            <a:r>
              <a:rPr lang="en-US" altLang="en-US" sz="4800"/>
              <a:t>Crowding</a:t>
            </a: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a:blip r:embed="rId3">
            <a:extLst>
              <a:ext uri="{28A0092B-C50C-407E-A947-70E740481C1C}">
                <a14:useLocalDpi xmlns:a14="http://schemas.microsoft.com/office/drawing/2010/main" val="0"/>
              </a:ext>
            </a:extLst>
          </a:blip>
          <a:srcRect/>
          <a:stretch>
            <a:fillRect/>
          </a:stretch>
        </p:blipFill>
        <p:spPr bwMode="auto">
          <a:xfrm>
            <a:off x="1181147" y="509229"/>
            <a:ext cx="7996720" cy="6619703"/>
          </a:xfrm>
          <a:prstGeom prst="rect">
            <a:avLst/>
          </a:prstGeom>
          <a:noFill/>
          <a:ln>
            <a:noFill/>
          </a:ln>
        </p:spPr>
      </p:pic>
      <p:sp>
        <p:nvSpPr>
          <p:cNvPr id="3" name="Rectangle 2"/>
          <p:cNvSpPr/>
          <p:nvPr/>
        </p:nvSpPr>
        <p:spPr>
          <a:xfrm>
            <a:off x="0" y="0"/>
            <a:ext cx="1671548" cy="461665"/>
          </a:xfrm>
          <a:prstGeom prst="rect">
            <a:avLst/>
          </a:prstGeom>
        </p:spPr>
        <p:txBody>
          <a:bodyPr wrap="none">
            <a:spAutoFit/>
          </a:bodyPr>
          <a:lstStyle/>
          <a:p>
            <a:r>
              <a:rPr lang="en-US" sz="2400" b="1" dirty="0" smtClean="0">
                <a:effectLst/>
                <a:latin typeface="Helvetica Neue" charset="0"/>
                <a:ea typeface="Cambria" charset="0"/>
                <a:cs typeface="Cambria" charset="0"/>
              </a:rPr>
              <a:t>Crowding</a:t>
            </a:r>
            <a:r>
              <a:rPr lang="en-US" sz="2400" dirty="0" smtClean="0">
                <a:effectLst/>
              </a:rPr>
              <a:t> </a:t>
            </a:r>
            <a:endParaRPr lang="en-US" sz="2400" dirty="0"/>
          </a:p>
        </p:txBody>
      </p:sp>
      <p:grpSp>
        <p:nvGrpSpPr>
          <p:cNvPr id="4" name="Group 2"/>
          <p:cNvGrpSpPr>
            <a:grpSpLocks/>
          </p:cNvGrpSpPr>
          <p:nvPr/>
        </p:nvGrpSpPr>
        <p:grpSpPr bwMode="auto">
          <a:xfrm>
            <a:off x="4902200" y="-225425"/>
            <a:ext cx="4241800" cy="1693863"/>
            <a:chOff x="457200" y="5156200"/>
            <a:chExt cx="4241800" cy="1692771"/>
          </a:xfrm>
        </p:grpSpPr>
        <p:sp>
          <p:nvSpPr>
            <p:cNvPr id="5" name="TextBox 3"/>
            <p:cNvSpPr txBox="1">
              <a:spLocks noChangeArrowheads="1"/>
            </p:cNvSpPr>
            <p:nvPr/>
          </p:nvSpPr>
          <p:spPr bwMode="auto">
            <a:xfrm>
              <a:off x="647700" y="5156200"/>
              <a:ext cx="3898900"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128"/>
                </a:defRPr>
              </a:lvl1pPr>
              <a:lvl2pPr marL="742950" indent="-285750" eaLnBrk="0" hangingPunct="0">
                <a:defRPr sz="2400">
                  <a:solidFill>
                    <a:schemeClr val="tx1"/>
                  </a:solidFill>
                  <a:latin typeface="Calibri" charset="0"/>
                  <a:ea typeface="ＭＳ Ｐゴシック" charset="-128"/>
                </a:defRPr>
              </a:lvl2pPr>
              <a:lvl3pPr marL="1143000" indent="-228600" eaLnBrk="0" hangingPunct="0">
                <a:defRPr sz="2400">
                  <a:solidFill>
                    <a:schemeClr val="tx1"/>
                  </a:solidFill>
                  <a:latin typeface="Calibri" charset="0"/>
                  <a:ea typeface="ＭＳ Ｐゴシック" charset="-128"/>
                </a:defRPr>
              </a:lvl3pPr>
              <a:lvl4pPr marL="1600200" indent="-228600" eaLnBrk="0" hangingPunct="0">
                <a:defRPr sz="2400">
                  <a:solidFill>
                    <a:schemeClr val="tx1"/>
                  </a:solidFill>
                  <a:latin typeface="Calibri" charset="0"/>
                  <a:ea typeface="ＭＳ Ｐゴシック" charset="-128"/>
                </a:defRPr>
              </a:lvl4pPr>
              <a:lvl5pPr marL="2057400" indent="-228600" eaLnBrk="0" hangingPunct="0">
                <a:defRPr sz="2400">
                  <a:solidFill>
                    <a:schemeClr val="tx1"/>
                  </a:solidFill>
                  <a:latin typeface="Calibri" charset="0"/>
                  <a:ea typeface="ＭＳ Ｐゴシック" charset="-128"/>
                </a:defRPr>
              </a:lvl5pPr>
              <a:lvl6pPr marL="2514600" indent="-228600" defTabSz="4572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defTabSz="4572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defTabSz="4572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defTabSz="457200" eaLnBrk="0" fontAlgn="base" hangingPunct="0">
                <a:spcBef>
                  <a:spcPct val="0"/>
                </a:spcBef>
                <a:spcAft>
                  <a:spcPct val="0"/>
                </a:spcAft>
                <a:defRPr sz="2400">
                  <a:solidFill>
                    <a:schemeClr val="tx1"/>
                  </a:solidFill>
                  <a:latin typeface="Calibri" charset="0"/>
                  <a:ea typeface="ＭＳ Ｐゴシック" charset="-128"/>
                </a:defRPr>
              </a:lvl9pPr>
            </a:lstStyle>
            <a:p>
              <a:pPr eaLnBrk="1" hangingPunct="1"/>
              <a:r>
                <a:rPr lang="en-US" altLang="en-US" sz="8000" dirty="0">
                  <a:latin typeface="Bookman" charset="0"/>
                </a:rPr>
                <a:t>x   a   x</a:t>
              </a:r>
            </a:p>
          </p:txBody>
        </p:sp>
        <p:cxnSp>
          <p:nvCxnSpPr>
            <p:cNvPr id="6" name="Straight Arrow Connector 5"/>
            <p:cNvCxnSpPr/>
            <p:nvPr/>
          </p:nvCxnSpPr>
          <p:spPr>
            <a:xfrm>
              <a:off x="2578100" y="6479321"/>
              <a:ext cx="1638300" cy="0"/>
            </a:xfrm>
            <a:prstGeom prst="straightConnector1">
              <a:avLst/>
            </a:prstGeom>
            <a:ln>
              <a:solidFill>
                <a:schemeClr val="tx1"/>
              </a:solidFill>
              <a:headEnd type="arrow"/>
              <a:tailEnd type="arrow"/>
            </a:ln>
          </p:spPr>
          <p:style>
            <a:lnRef idx="2">
              <a:schemeClr val="accent1"/>
            </a:lnRef>
            <a:fillRef idx="0">
              <a:schemeClr val="accent1"/>
            </a:fillRef>
            <a:effectRef idx="1">
              <a:schemeClr val="accent1"/>
            </a:effectRef>
            <a:fontRef idx="minor">
              <a:schemeClr val="tx1"/>
            </a:fontRef>
          </p:style>
        </p:cxnSp>
        <p:sp>
          <p:nvSpPr>
            <p:cNvPr id="7" name="TextBox 5"/>
            <p:cNvSpPr txBox="1">
              <a:spLocks noChangeArrowheads="1"/>
            </p:cNvSpPr>
            <p:nvPr/>
          </p:nvSpPr>
          <p:spPr bwMode="auto">
            <a:xfrm>
              <a:off x="2578100" y="6479639"/>
              <a:ext cx="16383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128"/>
                </a:defRPr>
              </a:lvl1pPr>
              <a:lvl2pPr marL="742950" indent="-285750" eaLnBrk="0" hangingPunct="0">
                <a:defRPr sz="2400">
                  <a:solidFill>
                    <a:schemeClr val="tx1"/>
                  </a:solidFill>
                  <a:latin typeface="Calibri" charset="0"/>
                  <a:ea typeface="ＭＳ Ｐゴシック" charset="-128"/>
                </a:defRPr>
              </a:lvl2pPr>
              <a:lvl3pPr marL="1143000" indent="-228600" eaLnBrk="0" hangingPunct="0">
                <a:defRPr sz="2400">
                  <a:solidFill>
                    <a:schemeClr val="tx1"/>
                  </a:solidFill>
                  <a:latin typeface="Calibri" charset="0"/>
                  <a:ea typeface="ＭＳ Ｐゴシック" charset="-128"/>
                </a:defRPr>
              </a:lvl3pPr>
              <a:lvl4pPr marL="1600200" indent="-228600" eaLnBrk="0" hangingPunct="0">
                <a:defRPr sz="2400">
                  <a:solidFill>
                    <a:schemeClr val="tx1"/>
                  </a:solidFill>
                  <a:latin typeface="Calibri" charset="0"/>
                  <a:ea typeface="ＭＳ Ｐゴシック" charset="-128"/>
                </a:defRPr>
              </a:lvl4pPr>
              <a:lvl5pPr marL="2057400" indent="-228600" eaLnBrk="0" hangingPunct="0">
                <a:defRPr sz="2400">
                  <a:solidFill>
                    <a:schemeClr val="tx1"/>
                  </a:solidFill>
                  <a:latin typeface="Calibri" charset="0"/>
                  <a:ea typeface="ＭＳ Ｐゴシック" charset="-128"/>
                </a:defRPr>
              </a:lvl5pPr>
              <a:lvl6pPr marL="2514600" indent="-228600" defTabSz="4572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defTabSz="4572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defTabSz="4572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defTabSz="457200" eaLnBrk="0" fontAlgn="base" hangingPunct="0">
                <a:spcBef>
                  <a:spcPct val="0"/>
                </a:spcBef>
                <a:spcAft>
                  <a:spcPct val="0"/>
                </a:spcAft>
                <a:defRPr sz="2400">
                  <a:solidFill>
                    <a:schemeClr val="tx1"/>
                  </a:solidFill>
                  <a:latin typeface="Calibri" charset="0"/>
                  <a:ea typeface="ＭＳ Ｐゴシック" charset="-128"/>
                </a:defRPr>
              </a:lvl9pPr>
            </a:lstStyle>
            <a:p>
              <a:pPr algn="ctr" eaLnBrk="1" hangingPunct="1"/>
              <a:r>
                <a:rPr lang="en-US" altLang="en-US" sz="1800"/>
                <a:t>Spacing</a:t>
              </a:r>
            </a:p>
          </p:txBody>
        </p:sp>
        <p:sp>
          <p:nvSpPr>
            <p:cNvPr id="8" name="TextBox 6"/>
            <p:cNvSpPr txBox="1">
              <a:spLocks noChangeArrowheads="1"/>
            </p:cNvSpPr>
            <p:nvPr/>
          </p:nvSpPr>
          <p:spPr bwMode="auto">
            <a:xfrm>
              <a:off x="2159000" y="5311239"/>
              <a:ext cx="838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128"/>
                </a:defRPr>
              </a:lvl1pPr>
              <a:lvl2pPr marL="742950" indent="-285750" eaLnBrk="0" hangingPunct="0">
                <a:defRPr sz="2400">
                  <a:solidFill>
                    <a:schemeClr val="tx1"/>
                  </a:solidFill>
                  <a:latin typeface="Calibri" charset="0"/>
                  <a:ea typeface="ＭＳ Ｐゴシック" charset="-128"/>
                </a:defRPr>
              </a:lvl2pPr>
              <a:lvl3pPr marL="1143000" indent="-228600" eaLnBrk="0" hangingPunct="0">
                <a:defRPr sz="2400">
                  <a:solidFill>
                    <a:schemeClr val="tx1"/>
                  </a:solidFill>
                  <a:latin typeface="Calibri" charset="0"/>
                  <a:ea typeface="ＭＳ Ｐゴシック" charset="-128"/>
                </a:defRPr>
              </a:lvl3pPr>
              <a:lvl4pPr marL="1600200" indent="-228600" eaLnBrk="0" hangingPunct="0">
                <a:defRPr sz="2400">
                  <a:solidFill>
                    <a:schemeClr val="tx1"/>
                  </a:solidFill>
                  <a:latin typeface="Calibri" charset="0"/>
                  <a:ea typeface="ＭＳ Ｐゴシック" charset="-128"/>
                </a:defRPr>
              </a:lvl4pPr>
              <a:lvl5pPr marL="2057400" indent="-228600" eaLnBrk="0" hangingPunct="0">
                <a:defRPr sz="2400">
                  <a:solidFill>
                    <a:schemeClr val="tx1"/>
                  </a:solidFill>
                  <a:latin typeface="Calibri" charset="0"/>
                  <a:ea typeface="ＭＳ Ｐゴシック" charset="-128"/>
                </a:defRPr>
              </a:lvl5pPr>
              <a:lvl6pPr marL="2514600" indent="-228600" defTabSz="4572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defTabSz="4572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defTabSz="4572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defTabSz="457200" eaLnBrk="0" fontAlgn="base" hangingPunct="0">
                <a:spcBef>
                  <a:spcPct val="0"/>
                </a:spcBef>
                <a:spcAft>
                  <a:spcPct val="0"/>
                </a:spcAft>
                <a:defRPr sz="2400">
                  <a:solidFill>
                    <a:schemeClr val="tx1"/>
                  </a:solidFill>
                  <a:latin typeface="Calibri" charset="0"/>
                  <a:ea typeface="ＭＳ Ｐゴシック" charset="-128"/>
                </a:defRPr>
              </a:lvl9pPr>
            </a:lstStyle>
            <a:p>
              <a:pPr algn="ctr" eaLnBrk="1" hangingPunct="1"/>
              <a:r>
                <a:rPr lang="en-US" altLang="en-US" sz="1800"/>
                <a:t>Target</a:t>
              </a:r>
            </a:p>
          </p:txBody>
        </p:sp>
        <p:sp>
          <p:nvSpPr>
            <p:cNvPr id="9" name="TextBox 7"/>
            <p:cNvSpPr txBox="1">
              <a:spLocks noChangeArrowheads="1"/>
            </p:cNvSpPr>
            <p:nvPr/>
          </p:nvSpPr>
          <p:spPr bwMode="auto">
            <a:xfrm>
              <a:off x="3670300" y="5311239"/>
              <a:ext cx="10287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128"/>
                </a:defRPr>
              </a:lvl1pPr>
              <a:lvl2pPr marL="742950" indent="-285750" eaLnBrk="0" hangingPunct="0">
                <a:defRPr sz="2400">
                  <a:solidFill>
                    <a:schemeClr val="tx1"/>
                  </a:solidFill>
                  <a:latin typeface="Calibri" charset="0"/>
                  <a:ea typeface="ＭＳ Ｐゴシック" charset="-128"/>
                </a:defRPr>
              </a:lvl2pPr>
              <a:lvl3pPr marL="1143000" indent="-228600" eaLnBrk="0" hangingPunct="0">
                <a:defRPr sz="2400">
                  <a:solidFill>
                    <a:schemeClr val="tx1"/>
                  </a:solidFill>
                  <a:latin typeface="Calibri" charset="0"/>
                  <a:ea typeface="ＭＳ Ｐゴシック" charset="-128"/>
                </a:defRPr>
              </a:lvl3pPr>
              <a:lvl4pPr marL="1600200" indent="-228600" eaLnBrk="0" hangingPunct="0">
                <a:defRPr sz="2400">
                  <a:solidFill>
                    <a:schemeClr val="tx1"/>
                  </a:solidFill>
                  <a:latin typeface="Calibri" charset="0"/>
                  <a:ea typeface="ＭＳ Ｐゴシック" charset="-128"/>
                </a:defRPr>
              </a:lvl4pPr>
              <a:lvl5pPr marL="2057400" indent="-228600" eaLnBrk="0" hangingPunct="0">
                <a:defRPr sz="2400">
                  <a:solidFill>
                    <a:schemeClr val="tx1"/>
                  </a:solidFill>
                  <a:latin typeface="Calibri" charset="0"/>
                  <a:ea typeface="ＭＳ Ｐゴシック" charset="-128"/>
                </a:defRPr>
              </a:lvl5pPr>
              <a:lvl6pPr marL="2514600" indent="-228600" defTabSz="4572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defTabSz="4572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defTabSz="4572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defTabSz="457200" eaLnBrk="0" fontAlgn="base" hangingPunct="0">
                <a:spcBef>
                  <a:spcPct val="0"/>
                </a:spcBef>
                <a:spcAft>
                  <a:spcPct val="0"/>
                </a:spcAft>
                <a:defRPr sz="2400">
                  <a:solidFill>
                    <a:schemeClr val="tx1"/>
                  </a:solidFill>
                  <a:latin typeface="Calibri" charset="0"/>
                  <a:ea typeface="ＭＳ Ｐゴシック" charset="-128"/>
                </a:defRPr>
              </a:lvl9pPr>
            </a:lstStyle>
            <a:p>
              <a:pPr algn="ctr" eaLnBrk="1" hangingPunct="1"/>
              <a:r>
                <a:rPr lang="en-US" altLang="en-US" sz="1800"/>
                <a:t>Flanker</a:t>
              </a:r>
            </a:p>
          </p:txBody>
        </p:sp>
        <p:sp>
          <p:nvSpPr>
            <p:cNvPr id="10" name="TextBox 8"/>
            <p:cNvSpPr txBox="1">
              <a:spLocks noChangeArrowheads="1"/>
            </p:cNvSpPr>
            <p:nvPr/>
          </p:nvSpPr>
          <p:spPr bwMode="auto">
            <a:xfrm>
              <a:off x="457200" y="5311239"/>
              <a:ext cx="10287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128"/>
                </a:defRPr>
              </a:lvl1pPr>
              <a:lvl2pPr marL="742950" indent="-285750" eaLnBrk="0" hangingPunct="0">
                <a:defRPr sz="2400">
                  <a:solidFill>
                    <a:schemeClr val="tx1"/>
                  </a:solidFill>
                  <a:latin typeface="Calibri" charset="0"/>
                  <a:ea typeface="ＭＳ Ｐゴシック" charset="-128"/>
                </a:defRPr>
              </a:lvl2pPr>
              <a:lvl3pPr marL="1143000" indent="-228600" eaLnBrk="0" hangingPunct="0">
                <a:defRPr sz="2400">
                  <a:solidFill>
                    <a:schemeClr val="tx1"/>
                  </a:solidFill>
                  <a:latin typeface="Calibri" charset="0"/>
                  <a:ea typeface="ＭＳ Ｐゴシック" charset="-128"/>
                </a:defRPr>
              </a:lvl3pPr>
              <a:lvl4pPr marL="1600200" indent="-228600" eaLnBrk="0" hangingPunct="0">
                <a:defRPr sz="2400">
                  <a:solidFill>
                    <a:schemeClr val="tx1"/>
                  </a:solidFill>
                  <a:latin typeface="Calibri" charset="0"/>
                  <a:ea typeface="ＭＳ Ｐゴシック" charset="-128"/>
                </a:defRPr>
              </a:lvl4pPr>
              <a:lvl5pPr marL="2057400" indent="-228600" eaLnBrk="0" hangingPunct="0">
                <a:defRPr sz="2400">
                  <a:solidFill>
                    <a:schemeClr val="tx1"/>
                  </a:solidFill>
                  <a:latin typeface="Calibri" charset="0"/>
                  <a:ea typeface="ＭＳ Ｐゴシック" charset="-128"/>
                </a:defRPr>
              </a:lvl5pPr>
              <a:lvl6pPr marL="2514600" indent="-228600" defTabSz="4572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defTabSz="4572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defTabSz="4572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defTabSz="457200" eaLnBrk="0" fontAlgn="base" hangingPunct="0">
                <a:spcBef>
                  <a:spcPct val="0"/>
                </a:spcBef>
                <a:spcAft>
                  <a:spcPct val="0"/>
                </a:spcAft>
                <a:defRPr sz="2400">
                  <a:solidFill>
                    <a:schemeClr val="tx1"/>
                  </a:solidFill>
                  <a:latin typeface="Calibri" charset="0"/>
                  <a:ea typeface="ＭＳ Ｐゴシック" charset="-128"/>
                </a:defRPr>
              </a:lvl9pPr>
            </a:lstStyle>
            <a:p>
              <a:pPr algn="ctr" eaLnBrk="1" hangingPunct="1"/>
              <a:r>
                <a:rPr lang="en-US" altLang="en-US" sz="1800"/>
                <a:t>Flanker</a:t>
              </a:r>
            </a:p>
          </p:txBody>
        </p:sp>
      </p:grpSp>
      <p:sp>
        <p:nvSpPr>
          <p:cNvPr id="11" name="TextBox 10"/>
          <p:cNvSpPr txBox="1">
            <a:spLocks noChangeArrowheads="1"/>
          </p:cNvSpPr>
          <p:nvPr/>
        </p:nvSpPr>
        <p:spPr bwMode="auto">
          <a:xfrm>
            <a:off x="2384425" y="5231871"/>
            <a:ext cx="270827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128"/>
              </a:defRPr>
            </a:lvl1pPr>
            <a:lvl2pPr marL="742950" indent="-285750" eaLnBrk="0" hangingPunct="0">
              <a:defRPr sz="2400">
                <a:solidFill>
                  <a:schemeClr val="tx1"/>
                </a:solidFill>
                <a:latin typeface="Calibri" charset="0"/>
                <a:ea typeface="ＭＳ Ｐゴシック" charset="-128"/>
              </a:defRPr>
            </a:lvl2pPr>
            <a:lvl3pPr marL="1143000" indent="-228600" eaLnBrk="0" hangingPunct="0">
              <a:defRPr sz="2400">
                <a:solidFill>
                  <a:schemeClr val="tx1"/>
                </a:solidFill>
                <a:latin typeface="Calibri" charset="0"/>
                <a:ea typeface="ＭＳ Ｐゴシック" charset="-128"/>
              </a:defRPr>
            </a:lvl3pPr>
            <a:lvl4pPr marL="1600200" indent="-228600" eaLnBrk="0" hangingPunct="0">
              <a:defRPr sz="2400">
                <a:solidFill>
                  <a:schemeClr val="tx1"/>
                </a:solidFill>
                <a:latin typeface="Calibri" charset="0"/>
                <a:ea typeface="ＭＳ Ｐゴシック" charset="-128"/>
              </a:defRPr>
            </a:lvl4pPr>
            <a:lvl5pPr marL="2057400" indent="-228600" eaLnBrk="0" hangingPunct="0">
              <a:defRPr sz="2400">
                <a:solidFill>
                  <a:schemeClr val="tx1"/>
                </a:solidFill>
                <a:latin typeface="Calibri" charset="0"/>
                <a:ea typeface="ＭＳ Ｐゴシック" charset="-128"/>
              </a:defRPr>
            </a:lvl5pPr>
            <a:lvl6pPr marL="2514600" indent="-228600" defTabSz="4572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defTabSz="4572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defTabSz="4572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defTabSz="457200" eaLnBrk="0" fontAlgn="base" hangingPunct="0">
              <a:spcBef>
                <a:spcPct val="0"/>
              </a:spcBef>
              <a:spcAft>
                <a:spcPct val="0"/>
              </a:spcAft>
              <a:defRPr sz="2400">
                <a:solidFill>
                  <a:schemeClr val="tx1"/>
                </a:solidFill>
                <a:latin typeface="Calibri" charset="0"/>
                <a:ea typeface="ＭＳ Ｐゴシック" charset="-128"/>
              </a:defRPr>
            </a:lvl9pPr>
          </a:lstStyle>
          <a:p>
            <a:pPr eaLnBrk="1" hangingPunct="1"/>
            <a:r>
              <a:rPr lang="en-US" altLang="en-US" sz="1800" dirty="0"/>
              <a:t>8 </a:t>
            </a:r>
            <a:r>
              <a:rPr lang="en-US" altLang="en-US" sz="1800" dirty="0" err="1"/>
              <a:t>deg</a:t>
            </a:r>
            <a:r>
              <a:rPr lang="en-US" altLang="en-US" sz="1800" dirty="0"/>
              <a:t> in right visual field</a:t>
            </a:r>
          </a:p>
          <a:p>
            <a:pPr eaLnBrk="1" hangingPunct="1"/>
            <a:r>
              <a:rPr lang="en-US" altLang="en-US" sz="1800" dirty="0"/>
              <a:t>Critical spacing 2.7 </a:t>
            </a:r>
            <a:r>
              <a:rPr lang="en-US" altLang="en-US" sz="1800" dirty="0" err="1"/>
              <a:t>deg</a:t>
            </a:r>
            <a:endParaRPr lang="en-US" altLang="en-US" sz="1800" dirty="0"/>
          </a:p>
          <a:p>
            <a:pPr eaLnBrk="1" hangingPunct="1"/>
            <a:r>
              <a:rPr lang="en-US" altLang="en-US" sz="1800" dirty="0"/>
              <a:t>Letter size 1 </a:t>
            </a:r>
            <a:r>
              <a:rPr lang="en-US" altLang="en-US" sz="1800" dirty="0" err="1"/>
              <a:t>deg</a:t>
            </a:r>
            <a:endParaRPr lang="en-US" altLang="en-US" sz="1800" dirty="0"/>
          </a:p>
        </p:txBody>
      </p:sp>
      <p:sp>
        <p:nvSpPr>
          <p:cNvPr id="12" name="TextBox 11"/>
          <p:cNvSpPr txBox="1">
            <a:spLocks noChangeArrowheads="1"/>
          </p:cNvSpPr>
          <p:nvPr/>
        </p:nvSpPr>
        <p:spPr bwMode="auto">
          <a:xfrm>
            <a:off x="-1736725" y="6550025"/>
            <a:ext cx="54752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128"/>
              </a:defRPr>
            </a:lvl1pPr>
            <a:lvl2pPr marL="742950" indent="-285750" eaLnBrk="0" hangingPunct="0">
              <a:defRPr sz="2400">
                <a:solidFill>
                  <a:schemeClr val="tx1"/>
                </a:solidFill>
                <a:latin typeface="Calibri" charset="0"/>
                <a:ea typeface="ＭＳ Ｐゴシック" charset="-128"/>
              </a:defRPr>
            </a:lvl2pPr>
            <a:lvl3pPr marL="1143000" indent="-228600" eaLnBrk="0" hangingPunct="0">
              <a:defRPr sz="2400">
                <a:solidFill>
                  <a:schemeClr val="tx1"/>
                </a:solidFill>
                <a:latin typeface="Calibri" charset="0"/>
                <a:ea typeface="ＭＳ Ｐゴシック" charset="-128"/>
              </a:defRPr>
            </a:lvl3pPr>
            <a:lvl4pPr marL="1600200" indent="-228600" eaLnBrk="0" hangingPunct="0">
              <a:defRPr sz="2400">
                <a:solidFill>
                  <a:schemeClr val="tx1"/>
                </a:solidFill>
                <a:latin typeface="Calibri" charset="0"/>
                <a:ea typeface="ＭＳ Ｐゴシック" charset="-128"/>
              </a:defRPr>
            </a:lvl4pPr>
            <a:lvl5pPr marL="2057400" indent="-228600" eaLnBrk="0" hangingPunct="0">
              <a:defRPr sz="2400">
                <a:solidFill>
                  <a:schemeClr val="tx1"/>
                </a:solidFill>
                <a:latin typeface="Calibri" charset="0"/>
                <a:ea typeface="ＭＳ Ｐゴシック" charset="-128"/>
              </a:defRPr>
            </a:lvl5pPr>
            <a:lvl6pPr marL="2514600" indent="-228600" defTabSz="4572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defTabSz="4572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defTabSz="4572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defTabSz="457200" eaLnBrk="0" fontAlgn="base" hangingPunct="0">
              <a:spcBef>
                <a:spcPct val="0"/>
              </a:spcBef>
              <a:spcAft>
                <a:spcPct val="0"/>
              </a:spcAft>
              <a:defRPr sz="2400">
                <a:solidFill>
                  <a:schemeClr val="tx1"/>
                </a:solidFill>
                <a:latin typeface="Calibri" charset="0"/>
                <a:ea typeface="ＭＳ Ｐゴシック" charset="-128"/>
              </a:defRPr>
            </a:lvl9pPr>
          </a:lstStyle>
          <a:p>
            <a:pPr algn="r" eaLnBrk="1" hangingPunct="1"/>
            <a:r>
              <a:rPr lang="en-US" altLang="en-US" sz="1400" dirty="0" err="1"/>
              <a:t>Pelli</a:t>
            </a:r>
            <a:r>
              <a:rPr lang="en-US" altLang="en-US" sz="1400" dirty="0"/>
              <a:t>, </a:t>
            </a:r>
            <a:r>
              <a:rPr lang="en-US" altLang="en-US" sz="1400" dirty="0" err="1"/>
              <a:t>Palomares</a:t>
            </a:r>
            <a:r>
              <a:rPr lang="en-US" altLang="en-US" sz="1400" dirty="0"/>
              <a:t>, &amp; </a:t>
            </a:r>
            <a:r>
              <a:rPr lang="en-US" altLang="en-US" sz="1400" dirty="0" err="1"/>
              <a:t>Majaj</a:t>
            </a:r>
            <a:r>
              <a:rPr lang="en-US" altLang="en-US" sz="1400" dirty="0"/>
              <a:t> (2004)</a:t>
            </a:r>
            <a:r>
              <a:rPr lang="en-US" altLang="en-US" sz="1400" i="1" dirty="0"/>
              <a:t> Journal of Vision</a:t>
            </a:r>
          </a:p>
        </p:txBody>
      </p:sp>
    </p:spTree>
    <p:extLst>
      <p:ext uri="{BB962C8B-B14F-4D97-AF65-F5344CB8AC3E}">
        <p14:creationId xmlns:p14="http://schemas.microsoft.com/office/powerpoint/2010/main" val="1627849371"/>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Rectangle 1"/>
          <p:cNvSpPr>
            <a:spLocks/>
          </p:cNvSpPr>
          <p:nvPr/>
        </p:nvSpPr>
        <p:spPr bwMode="auto">
          <a:xfrm>
            <a:off x="38100" y="-88900"/>
            <a:ext cx="9055100" cy="629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lIns="0" tIns="0" rIns="0" bIns="0"/>
          <a:lstStyle>
            <a:lvl1pPr eaLnBrk="0" hangingPunct="0">
              <a:tabLst>
                <a:tab pos="0" algn="l"/>
                <a:tab pos="914400" algn="l"/>
                <a:tab pos="1828800" algn="l"/>
                <a:tab pos="2743200" algn="l"/>
                <a:tab pos="3657600" algn="l"/>
                <a:tab pos="4572000" algn="l"/>
                <a:tab pos="5486400" algn="l"/>
                <a:tab pos="6400800" algn="l"/>
                <a:tab pos="7315200" algn="l"/>
                <a:tab pos="8229600" algn="l"/>
                <a:tab pos="9074150" algn="l"/>
              </a:tabLst>
              <a:defRPr sz="2400">
                <a:solidFill>
                  <a:schemeClr val="tx1"/>
                </a:solidFill>
                <a:latin typeface="Calibri" charset="0"/>
                <a:ea typeface="ＭＳ Ｐゴシック"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074150" algn="l"/>
              </a:tabLst>
              <a:defRPr sz="2400">
                <a:solidFill>
                  <a:schemeClr val="tx1"/>
                </a:solidFill>
                <a:latin typeface="Calibri" charset="0"/>
                <a:ea typeface="ＭＳ Ｐゴシック"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074150" algn="l"/>
              </a:tabLst>
              <a:defRPr sz="2400">
                <a:solidFill>
                  <a:schemeClr val="tx1"/>
                </a:solidFill>
                <a:latin typeface="Calibri" charset="0"/>
                <a:ea typeface="ＭＳ Ｐゴシック"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074150" algn="l"/>
              </a:tabLst>
              <a:defRPr sz="2400">
                <a:solidFill>
                  <a:schemeClr val="tx1"/>
                </a:solidFill>
                <a:latin typeface="Calibri" charset="0"/>
                <a:ea typeface="ＭＳ Ｐゴシック"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074150" algn="l"/>
              </a:tabLst>
              <a:defRPr sz="2400">
                <a:solidFill>
                  <a:schemeClr val="tx1"/>
                </a:solidFill>
                <a:latin typeface="Calibri" charset="0"/>
                <a:ea typeface="ＭＳ Ｐゴシック" charset="-128"/>
              </a:defRPr>
            </a:lvl5pPr>
            <a:lvl6pPr marL="25146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074150" algn="l"/>
              </a:tabLst>
              <a:defRPr sz="2400">
                <a:solidFill>
                  <a:schemeClr val="tx1"/>
                </a:solidFill>
                <a:latin typeface="Calibri" charset="0"/>
                <a:ea typeface="ＭＳ Ｐゴシック" charset="-128"/>
              </a:defRPr>
            </a:lvl6pPr>
            <a:lvl7pPr marL="29718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074150" algn="l"/>
              </a:tabLst>
              <a:defRPr sz="2400">
                <a:solidFill>
                  <a:schemeClr val="tx1"/>
                </a:solidFill>
                <a:latin typeface="Calibri" charset="0"/>
                <a:ea typeface="ＭＳ Ｐゴシック" charset="-128"/>
              </a:defRPr>
            </a:lvl7pPr>
            <a:lvl8pPr marL="34290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074150" algn="l"/>
              </a:tabLst>
              <a:defRPr sz="2400">
                <a:solidFill>
                  <a:schemeClr val="tx1"/>
                </a:solidFill>
                <a:latin typeface="Calibri" charset="0"/>
                <a:ea typeface="ＭＳ Ｐゴシック" charset="-128"/>
              </a:defRPr>
            </a:lvl8pPr>
            <a:lvl9pPr marL="38862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074150" algn="l"/>
              </a:tabLst>
              <a:defRPr sz="2400">
                <a:solidFill>
                  <a:schemeClr val="tx1"/>
                </a:solidFill>
                <a:latin typeface="Calibri" charset="0"/>
                <a:ea typeface="ＭＳ Ｐゴシック" charset="-128"/>
              </a:defRPr>
            </a:lvl9pPr>
          </a:lstStyle>
          <a:p>
            <a:pPr eaLnBrk="1" hangingPunct="1">
              <a:lnSpc>
                <a:spcPct val="113000"/>
              </a:lnSpc>
            </a:pPr>
            <a:r>
              <a:rPr lang="en-US" altLang="en-US" sz="8800">
                <a:latin typeface="AGaramond" charset="0"/>
                <a:sym typeface="AGaramond" charset="0"/>
              </a:rPr>
              <a:t>RECAP</a:t>
            </a:r>
          </a:p>
          <a:p>
            <a:pPr eaLnBrk="1" hangingPunct="1">
              <a:lnSpc>
                <a:spcPct val="113000"/>
              </a:lnSpc>
            </a:pPr>
            <a:endParaRPr lang="en-US" altLang="en-US" sz="8800">
              <a:latin typeface="AGaramond" charset="0"/>
              <a:sym typeface="AGaramond" charset="0"/>
            </a:endParaRPr>
          </a:p>
        </p:txBody>
      </p:sp>
    </p:spTree>
  </p:cSld>
  <p:clrMapOvr>
    <a:masterClrMapping/>
  </p:clrMapOvr>
  <p:transition spd="slow"/>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TextBox 3"/>
          <p:cNvSpPr txBox="1">
            <a:spLocks noChangeArrowheads="1"/>
          </p:cNvSpPr>
          <p:nvPr/>
        </p:nvSpPr>
        <p:spPr bwMode="auto">
          <a:xfrm>
            <a:off x="0" y="-50800"/>
            <a:ext cx="9144000" cy="5242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128"/>
              </a:defRPr>
            </a:lvl1pPr>
            <a:lvl2pPr marL="742950" indent="-285750" eaLnBrk="0" hangingPunct="0">
              <a:defRPr sz="2400">
                <a:solidFill>
                  <a:schemeClr val="tx1"/>
                </a:solidFill>
                <a:latin typeface="Calibri" charset="0"/>
                <a:ea typeface="ＭＳ Ｐゴシック" charset="-128"/>
              </a:defRPr>
            </a:lvl2pPr>
            <a:lvl3pPr marL="1143000" indent="-228600" eaLnBrk="0" hangingPunct="0">
              <a:defRPr sz="2400">
                <a:solidFill>
                  <a:schemeClr val="tx1"/>
                </a:solidFill>
                <a:latin typeface="Calibri" charset="0"/>
                <a:ea typeface="ＭＳ Ｐゴシック" charset="-128"/>
              </a:defRPr>
            </a:lvl3pPr>
            <a:lvl4pPr marL="1600200" indent="-228600" eaLnBrk="0" hangingPunct="0">
              <a:defRPr sz="2400">
                <a:solidFill>
                  <a:schemeClr val="tx1"/>
                </a:solidFill>
                <a:latin typeface="Calibri" charset="0"/>
                <a:ea typeface="ＭＳ Ｐゴシック" charset="-128"/>
              </a:defRPr>
            </a:lvl4pPr>
            <a:lvl5pPr marL="2057400" indent="-228600" eaLnBrk="0" hangingPunct="0">
              <a:defRPr sz="2400">
                <a:solidFill>
                  <a:schemeClr val="tx1"/>
                </a:solidFill>
                <a:latin typeface="Calibri" charset="0"/>
                <a:ea typeface="ＭＳ Ｐゴシック" charset="-128"/>
              </a:defRPr>
            </a:lvl5pPr>
            <a:lvl6pPr marL="2514600" indent="-228600" defTabSz="4572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defTabSz="4572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defTabSz="4572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defTabSz="457200" eaLnBrk="0" fontAlgn="base" hangingPunct="0">
              <a:spcBef>
                <a:spcPct val="0"/>
              </a:spcBef>
              <a:spcAft>
                <a:spcPct val="0"/>
              </a:spcAft>
              <a:defRPr sz="2400">
                <a:solidFill>
                  <a:schemeClr val="tx1"/>
                </a:solidFill>
                <a:latin typeface="Calibri" charset="0"/>
                <a:ea typeface="ＭＳ Ｐゴシック" charset="-128"/>
              </a:defRPr>
            </a:lvl9pPr>
          </a:lstStyle>
          <a:p>
            <a:pPr eaLnBrk="1" hangingPunct="1">
              <a:spcAft>
                <a:spcPts val="800"/>
              </a:spcAft>
            </a:pPr>
            <a:r>
              <a:rPr lang="en-US" altLang="en-US" sz="1800" dirty="0"/>
              <a:t>EFFICIENCY. Object recognition is nearly invariant with respect to position and scale. </a:t>
            </a:r>
          </a:p>
          <a:p>
            <a:pPr eaLnBrk="1" hangingPunct="1">
              <a:spcAft>
                <a:spcPts val="800"/>
              </a:spcAft>
            </a:pPr>
            <a:r>
              <a:rPr lang="en-US" altLang="en-US" sz="1800" dirty="0"/>
              <a:t>CROWDING. Within a combining field we can only identify one simple thing at a time. Combining field size (critical spacing) increases linearly with eccentricity.</a:t>
            </a:r>
          </a:p>
          <a:p>
            <a:pPr eaLnBrk="1" hangingPunct="1">
              <a:spcAft>
                <a:spcPts val="800"/>
              </a:spcAft>
            </a:pPr>
            <a:r>
              <a:rPr lang="en-US" altLang="en-US" sz="1800" dirty="0"/>
              <a:t>GROUPING &amp; CROWDING. The factors that promote grouping and crowding are remarkably similar. Perhaps crowding is grouping?</a:t>
            </a:r>
          </a:p>
          <a:p>
            <a:pPr eaLnBrk="1" hangingPunct="1">
              <a:spcAft>
                <a:spcPts val="800"/>
              </a:spcAft>
            </a:pPr>
            <a:r>
              <a:rPr lang="en-US" altLang="en-US" sz="1800" dirty="0"/>
              <a:t>GROUPING &amp; EFFICIENCY. Wiggle reduces goodness of continuation, a Gestalt principle of grouping. Efficiency is inversely proportional to wiggle, produced in three ways. Thus efficiency is a plausible measure of grouping.</a:t>
            </a:r>
          </a:p>
          <a:p>
            <a:pPr eaLnBrk="1" hangingPunct="1">
              <a:spcAft>
                <a:spcPts val="800"/>
              </a:spcAft>
            </a:pPr>
            <a:r>
              <a:rPr lang="en-US" altLang="en-US" sz="1800" dirty="0"/>
              <a:t>GROUPING, CROWDING, &amp; EFFICIENCY. Assuming that crowding is grouping implies that recognition of a simple object is mediated by a recognition unit, a simple classifier, with a combining field. We suppose a pyramid of such units, varying only in position and scale.</a:t>
            </a:r>
          </a:p>
          <a:p>
            <a:pPr eaLnBrk="1" hangingPunct="1">
              <a:spcAft>
                <a:spcPts val="800"/>
              </a:spcAft>
            </a:pPr>
            <a:r>
              <a:rPr lang="en-US" altLang="en-US" sz="1800" dirty="0"/>
              <a:t>PREDICTION. As predicted, we find that the observer’s </a:t>
            </a:r>
            <a:r>
              <a:rPr lang="en-US" altLang="en-US" sz="1800" dirty="0" smtClean="0"/>
              <a:t>efficiency is independent of eccentricity.</a:t>
            </a:r>
            <a:endParaRPr lang="en-US" altLang="en-US" sz="1800" dirty="0"/>
          </a:p>
          <a:p>
            <a:pPr eaLnBrk="1" hangingPunct="1">
              <a:spcAft>
                <a:spcPts val="800"/>
              </a:spcAft>
            </a:pPr>
            <a:r>
              <a:rPr lang="en-US" altLang="en-US" sz="1800" dirty="0" smtClean="0"/>
              <a:t>BUILDING </a:t>
            </a:r>
            <a:r>
              <a:rPr lang="en-US" altLang="en-US" sz="1800" dirty="0"/>
              <a:t>A RECOGNITION UNIT. </a:t>
            </a:r>
            <a:r>
              <a:rPr lang="en-US" altLang="en-US" sz="1800" dirty="0" smtClean="0"/>
              <a:t>Machine learning </a:t>
            </a:r>
            <a:r>
              <a:rPr lang="en-US" altLang="en-US" sz="1800" dirty="0"/>
              <a:t>of </a:t>
            </a:r>
            <a:r>
              <a:rPr lang="en-US" altLang="en-US" sz="1800" dirty="0" smtClean="0"/>
              <a:t>real-world images, followed by brief training with letters in noise produces </a:t>
            </a:r>
            <a:r>
              <a:rPr lang="en-US" altLang="en-US" sz="1800" dirty="0"/>
              <a:t>a letter classifier that mimics important aspects of human performance: </a:t>
            </a:r>
            <a:r>
              <a:rPr lang="en-US" altLang="en-US" sz="1800" dirty="0" smtClean="0"/>
              <a:t>efficiency, complexity, grouping, spatial-frequency tuning, and </a:t>
            </a:r>
            <a:r>
              <a:rPr lang="en-US" altLang="en-US" sz="1800" dirty="0"/>
              <a:t>crowding</a:t>
            </a:r>
            <a:r>
              <a:rPr lang="en-US" altLang="en-US" sz="1800" dirty="0" smtClean="0"/>
              <a:t>.</a:t>
            </a:r>
            <a:endParaRPr lang="en-US" altLang="en-US" sz="1800" dirty="0"/>
          </a:p>
          <a:p>
            <a:pPr eaLnBrk="1" hangingPunct="1">
              <a:spcAft>
                <a:spcPts val="800"/>
              </a:spcAft>
            </a:pPr>
            <a:endParaRPr lang="en-US" altLang="en-US" sz="1800" dirty="0"/>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Rectangle 1"/>
          <p:cNvSpPr>
            <a:spLocks/>
          </p:cNvSpPr>
          <p:nvPr/>
        </p:nvSpPr>
        <p:spPr bwMode="auto">
          <a:xfrm>
            <a:off x="38100" y="-88900"/>
            <a:ext cx="9055100" cy="629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lIns="0" tIns="0" rIns="0" bIns="0"/>
          <a:lstStyle>
            <a:lvl1pPr eaLnBrk="0" hangingPunct="0">
              <a:tabLst>
                <a:tab pos="0" algn="l"/>
                <a:tab pos="914400" algn="l"/>
                <a:tab pos="1828800" algn="l"/>
                <a:tab pos="2743200" algn="l"/>
                <a:tab pos="3657600" algn="l"/>
                <a:tab pos="4572000" algn="l"/>
                <a:tab pos="5486400" algn="l"/>
                <a:tab pos="6400800" algn="l"/>
                <a:tab pos="7315200" algn="l"/>
                <a:tab pos="8229600" algn="l"/>
                <a:tab pos="9074150" algn="l"/>
              </a:tabLst>
              <a:defRPr sz="2400">
                <a:solidFill>
                  <a:schemeClr val="tx1"/>
                </a:solidFill>
                <a:latin typeface="Calibri" charset="0"/>
                <a:ea typeface="ＭＳ Ｐゴシック"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074150" algn="l"/>
              </a:tabLst>
              <a:defRPr sz="2400">
                <a:solidFill>
                  <a:schemeClr val="tx1"/>
                </a:solidFill>
                <a:latin typeface="Calibri" charset="0"/>
                <a:ea typeface="ＭＳ Ｐゴシック"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074150" algn="l"/>
              </a:tabLst>
              <a:defRPr sz="2400">
                <a:solidFill>
                  <a:schemeClr val="tx1"/>
                </a:solidFill>
                <a:latin typeface="Calibri" charset="0"/>
                <a:ea typeface="ＭＳ Ｐゴシック"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074150" algn="l"/>
              </a:tabLst>
              <a:defRPr sz="2400">
                <a:solidFill>
                  <a:schemeClr val="tx1"/>
                </a:solidFill>
                <a:latin typeface="Calibri" charset="0"/>
                <a:ea typeface="ＭＳ Ｐゴシック"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074150" algn="l"/>
              </a:tabLst>
              <a:defRPr sz="2400">
                <a:solidFill>
                  <a:schemeClr val="tx1"/>
                </a:solidFill>
                <a:latin typeface="Calibri" charset="0"/>
                <a:ea typeface="ＭＳ Ｐゴシック" charset="-128"/>
              </a:defRPr>
            </a:lvl5pPr>
            <a:lvl6pPr marL="25146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074150" algn="l"/>
              </a:tabLst>
              <a:defRPr sz="2400">
                <a:solidFill>
                  <a:schemeClr val="tx1"/>
                </a:solidFill>
                <a:latin typeface="Calibri" charset="0"/>
                <a:ea typeface="ＭＳ Ｐゴシック" charset="-128"/>
              </a:defRPr>
            </a:lvl6pPr>
            <a:lvl7pPr marL="29718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074150" algn="l"/>
              </a:tabLst>
              <a:defRPr sz="2400">
                <a:solidFill>
                  <a:schemeClr val="tx1"/>
                </a:solidFill>
                <a:latin typeface="Calibri" charset="0"/>
                <a:ea typeface="ＭＳ Ｐゴシック" charset="-128"/>
              </a:defRPr>
            </a:lvl7pPr>
            <a:lvl8pPr marL="34290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074150" algn="l"/>
              </a:tabLst>
              <a:defRPr sz="2400">
                <a:solidFill>
                  <a:schemeClr val="tx1"/>
                </a:solidFill>
                <a:latin typeface="Calibri" charset="0"/>
                <a:ea typeface="ＭＳ Ｐゴシック" charset="-128"/>
              </a:defRPr>
            </a:lvl8pPr>
            <a:lvl9pPr marL="38862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074150" algn="l"/>
              </a:tabLst>
              <a:defRPr sz="2400">
                <a:solidFill>
                  <a:schemeClr val="tx1"/>
                </a:solidFill>
                <a:latin typeface="Calibri" charset="0"/>
                <a:ea typeface="ＭＳ Ｐゴシック" charset="-128"/>
              </a:defRPr>
            </a:lvl9pPr>
          </a:lstStyle>
          <a:p>
            <a:pPr eaLnBrk="1" hangingPunct="1">
              <a:lnSpc>
                <a:spcPct val="113000"/>
              </a:lnSpc>
            </a:pPr>
            <a:r>
              <a:rPr lang="en-US" altLang="en-US" sz="8800">
                <a:latin typeface="AGaramond" charset="0"/>
                <a:sym typeface="AGaramond" charset="0"/>
              </a:rPr>
              <a:t>CONCLUSION</a:t>
            </a:r>
          </a:p>
          <a:p>
            <a:pPr eaLnBrk="1" hangingPunct="1">
              <a:lnSpc>
                <a:spcPct val="113000"/>
              </a:lnSpc>
            </a:pPr>
            <a:endParaRPr lang="en-US" altLang="en-US" sz="8800">
              <a:latin typeface="AGaramond" charset="0"/>
              <a:sym typeface="AGaramond" charset="0"/>
            </a:endParaRPr>
          </a:p>
        </p:txBody>
      </p:sp>
    </p:spTree>
  </p:cSld>
  <p:clrMapOvr>
    <a:masterClrMapping/>
  </p:clrMapOvr>
  <p:transition spd="slow"/>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TextBox 3"/>
          <p:cNvSpPr txBox="1">
            <a:spLocks noChangeArrowheads="1"/>
          </p:cNvSpPr>
          <p:nvPr/>
        </p:nvSpPr>
        <p:spPr bwMode="auto">
          <a:xfrm>
            <a:off x="0" y="50800"/>
            <a:ext cx="8572500" cy="6986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128"/>
              </a:defRPr>
            </a:lvl1pPr>
            <a:lvl2pPr marL="742950" indent="-285750" eaLnBrk="0" hangingPunct="0">
              <a:defRPr sz="2400">
                <a:solidFill>
                  <a:schemeClr val="tx1"/>
                </a:solidFill>
                <a:latin typeface="Calibri" charset="0"/>
                <a:ea typeface="ＭＳ Ｐゴシック" charset="-128"/>
              </a:defRPr>
            </a:lvl2pPr>
            <a:lvl3pPr marL="1143000" indent="-228600" eaLnBrk="0" hangingPunct="0">
              <a:defRPr sz="2400">
                <a:solidFill>
                  <a:schemeClr val="tx1"/>
                </a:solidFill>
                <a:latin typeface="Calibri" charset="0"/>
                <a:ea typeface="ＭＳ Ｐゴシック" charset="-128"/>
              </a:defRPr>
            </a:lvl3pPr>
            <a:lvl4pPr marL="1600200" indent="-228600" eaLnBrk="0" hangingPunct="0">
              <a:defRPr sz="2400">
                <a:solidFill>
                  <a:schemeClr val="tx1"/>
                </a:solidFill>
                <a:latin typeface="Calibri" charset="0"/>
                <a:ea typeface="ＭＳ Ｐゴシック" charset="-128"/>
              </a:defRPr>
            </a:lvl4pPr>
            <a:lvl5pPr marL="2057400" indent="-228600" eaLnBrk="0" hangingPunct="0">
              <a:defRPr sz="2400">
                <a:solidFill>
                  <a:schemeClr val="tx1"/>
                </a:solidFill>
                <a:latin typeface="Calibri" charset="0"/>
                <a:ea typeface="ＭＳ Ｐゴシック" charset="-128"/>
              </a:defRPr>
            </a:lvl5pPr>
            <a:lvl6pPr marL="2514600" indent="-228600" defTabSz="4572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defTabSz="4572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defTabSz="4572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defTabSz="457200" eaLnBrk="0" fontAlgn="base" hangingPunct="0">
              <a:spcBef>
                <a:spcPct val="0"/>
              </a:spcBef>
              <a:spcAft>
                <a:spcPct val="0"/>
              </a:spcAft>
              <a:defRPr sz="2400">
                <a:solidFill>
                  <a:schemeClr val="tx1"/>
                </a:solidFill>
                <a:latin typeface="Calibri" charset="0"/>
                <a:ea typeface="ＭＳ Ｐゴシック" charset="-128"/>
              </a:defRPr>
            </a:lvl9pPr>
          </a:lstStyle>
          <a:p>
            <a:pPr eaLnBrk="1" hangingPunct="1"/>
            <a:r>
              <a:rPr lang="en-US" altLang="en-US" sz="3200" dirty="0"/>
              <a:t>Joining what we know about grouping, efficiency, and crowding for recognition of a simple object (a letter), we suggest that recognition of a simple object is always mediated by a recognition unit with a combining field. It is a simple classifier that can recognize only one thing at a </a:t>
            </a:r>
            <a:r>
              <a:rPr lang="en-US" altLang="en-US" sz="3200" dirty="0" smtClean="0"/>
              <a:t>time, a simple object. </a:t>
            </a:r>
            <a:r>
              <a:rPr lang="en-US" altLang="en-US" sz="3200" dirty="0"/>
              <a:t>Observers have a vast array of such units, all similar, varying only in size and position. </a:t>
            </a:r>
            <a:endParaRPr lang="en-US" altLang="en-US" sz="3200" dirty="0" smtClean="0"/>
          </a:p>
          <a:p>
            <a:pPr eaLnBrk="1" hangingPunct="1"/>
            <a:endParaRPr lang="en-US" altLang="en-US" sz="3200" dirty="0"/>
          </a:p>
          <a:p>
            <a:pPr eaLnBrk="1" hangingPunct="1"/>
            <a:r>
              <a:rPr lang="en-US" altLang="en-US" sz="3200" dirty="0" err="1" smtClean="0"/>
              <a:t>Pelli</a:t>
            </a:r>
            <a:r>
              <a:rPr lang="en-US" altLang="en-US" sz="3200" dirty="0" smtClean="0"/>
              <a:t> (2008) and </a:t>
            </a:r>
            <a:r>
              <a:rPr lang="en-US" altLang="en-US" sz="3200" dirty="0" err="1" smtClean="0"/>
              <a:t>Strappini</a:t>
            </a:r>
            <a:r>
              <a:rPr lang="en-US" altLang="en-US" sz="3200" dirty="0" smtClean="0"/>
              <a:t> et al. (submitted to </a:t>
            </a:r>
            <a:r>
              <a:rPr lang="en-US" altLang="en-US" sz="3200" i="1" dirty="0" smtClean="0"/>
              <a:t>Cortex</a:t>
            </a:r>
            <a:r>
              <a:rPr lang="en-US" altLang="en-US" sz="3200" dirty="0" smtClean="0"/>
              <a:t>) present evidence </a:t>
            </a:r>
            <a:r>
              <a:rPr lang="en-US" altLang="en-US" sz="3200" dirty="0"/>
              <a:t>that in development and in recovery from brain injury, the visual system enlarges small combining fields to maintain full tiling with large combining fields.</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5" name="Picture 2" descr="1b.jpg                                                         00000256zip                            B16CAA7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3338"/>
            <a:ext cx="8458200" cy="68675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8743890" y="0"/>
            <a:ext cx="400110" cy="6842125"/>
          </a:xfrm>
          <a:prstGeom prst="rect">
            <a:avLst/>
          </a:prstGeom>
          <a:noFill/>
        </p:spPr>
        <p:txBody>
          <a:bodyPr vert="vert270">
            <a:spAutoFit/>
          </a:bodyPr>
          <a:lstStyle/>
          <a:p>
            <a:pPr>
              <a:defRPr/>
            </a:pPr>
            <a:r>
              <a:rPr lang="en-US" sz="1400" dirty="0">
                <a:ea typeface="ＭＳ Ｐゴシック" charset="0"/>
                <a:cs typeface="ＭＳ Ｐゴシック" charset="0"/>
              </a:rPr>
              <a:t>Pelli &amp; Farell (1999) Why use noise? </a:t>
            </a:r>
            <a:r>
              <a:rPr lang="en-US" sz="1400" i="1" dirty="0">
                <a:ea typeface="ＭＳ Ｐゴシック" charset="0"/>
                <a:cs typeface="ＭＳ Ｐゴシック" charset="0"/>
              </a:rPr>
              <a:t>Journal of the Optical Society of America </a:t>
            </a: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9128545" cy="5705341"/>
          </a:xfrm>
          <a:prstGeom prst="rect">
            <a:avLst/>
          </a:prstGeom>
        </p:spPr>
      </p:pic>
    </p:spTree>
    <p:extLst>
      <p:ext uri="{BB962C8B-B14F-4D97-AF65-F5344CB8AC3E}">
        <p14:creationId xmlns:p14="http://schemas.microsoft.com/office/powerpoint/2010/main" val="24368774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1147</TotalTime>
  <Words>2125</Words>
  <Application>Microsoft Macintosh PowerPoint</Application>
  <PresentationFormat>On-screen Show (4:3)</PresentationFormat>
  <Paragraphs>211</Paragraphs>
  <Slides>77</Slides>
  <Notes>7</Notes>
  <HiddenSlides>0</HiddenSlides>
  <MMClips>0</MMClips>
  <ScaleCrop>false</ScaleCrop>
  <HeadingPairs>
    <vt:vector size="8" baseType="variant">
      <vt:variant>
        <vt:lpstr>Fonts Used</vt:lpstr>
      </vt:variant>
      <vt:variant>
        <vt:i4>9</vt:i4>
      </vt:variant>
      <vt:variant>
        <vt:lpstr>Theme</vt:lpstr>
      </vt:variant>
      <vt:variant>
        <vt:i4>1</vt:i4>
      </vt:variant>
      <vt:variant>
        <vt:lpstr>Links</vt:lpstr>
      </vt:variant>
      <vt:variant>
        <vt:i4>2</vt:i4>
      </vt:variant>
      <vt:variant>
        <vt:lpstr>Slide Titles</vt:lpstr>
      </vt:variant>
      <vt:variant>
        <vt:i4>77</vt:i4>
      </vt:variant>
    </vt:vector>
  </HeadingPairs>
  <TitlesOfParts>
    <vt:vector size="89" baseType="lpstr">
      <vt:lpstr>AGaramond</vt:lpstr>
      <vt:lpstr>Bookman</vt:lpstr>
      <vt:lpstr>Calibri</vt:lpstr>
      <vt:lpstr>Cambria</vt:lpstr>
      <vt:lpstr>Courier New</vt:lpstr>
      <vt:lpstr>Helvetica Neue</vt:lpstr>
      <vt:lpstr>ＭＳ Ｐゴシック</vt:lpstr>
      <vt:lpstr>Verdana</vt:lpstr>
      <vt:lpstr>Arial</vt:lpstr>
      <vt:lpstr>Office Theme</vt:lpstr>
      <vt:lpstr>/:???</vt:lpstr>
      <vt:lpstr>/:???㎐萚㍐萚Ј</vt:lpstr>
      <vt:lpstr>Converging on a computational model of object recognition: psychophysics &amp; machine learning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 unit for object recognition: evidence from grouping, efficiency, and crowding</dc:title>
  <dc:creator>Denis Pelli</dc:creator>
  <cp:lastModifiedBy>Denis Pelli</cp:lastModifiedBy>
  <cp:revision>39</cp:revision>
  <cp:lastPrinted>2011-10-22T11:08:35Z</cp:lastPrinted>
  <dcterms:created xsi:type="dcterms:W3CDTF">2015-12-21T01:10:09Z</dcterms:created>
  <dcterms:modified xsi:type="dcterms:W3CDTF">2016-02-08T08:04:25Z</dcterms:modified>
</cp:coreProperties>
</file>